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8" r:id="rId1"/>
  </p:sldMasterIdLst>
  <p:notesMasterIdLst>
    <p:notesMasterId r:id="rId36"/>
  </p:notesMasterIdLst>
  <p:sldIdLst>
    <p:sldId id="256" r:id="rId2"/>
    <p:sldId id="257" r:id="rId3"/>
    <p:sldId id="258" r:id="rId4"/>
    <p:sldId id="259" r:id="rId5"/>
    <p:sldId id="266" r:id="rId6"/>
    <p:sldId id="267" r:id="rId7"/>
    <p:sldId id="268" r:id="rId8"/>
    <p:sldId id="288" r:id="rId9"/>
    <p:sldId id="289" r:id="rId10"/>
    <p:sldId id="290" r:id="rId11"/>
    <p:sldId id="273" r:id="rId12"/>
    <p:sldId id="292" r:id="rId13"/>
    <p:sldId id="274" r:id="rId14"/>
    <p:sldId id="293" r:id="rId15"/>
    <p:sldId id="275" r:id="rId16"/>
    <p:sldId id="294" r:id="rId17"/>
    <p:sldId id="276" r:id="rId18"/>
    <p:sldId id="295" r:id="rId19"/>
    <p:sldId id="261" r:id="rId20"/>
    <p:sldId id="270" r:id="rId21"/>
    <p:sldId id="271" r:id="rId22"/>
    <p:sldId id="272" r:id="rId23"/>
    <p:sldId id="262" r:id="rId24"/>
    <p:sldId id="277" r:id="rId25"/>
    <p:sldId id="278" r:id="rId26"/>
    <p:sldId id="279" r:id="rId27"/>
    <p:sldId id="280" r:id="rId28"/>
    <p:sldId id="283" r:id="rId29"/>
    <p:sldId id="282" r:id="rId30"/>
    <p:sldId id="281" r:id="rId31"/>
    <p:sldId id="284" r:id="rId32"/>
    <p:sldId id="285" r:id="rId33"/>
    <p:sldId id="286" r:id="rId34"/>
    <p:sldId id="287"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05"/>
    <p:restoredTop sz="94677"/>
  </p:normalViewPr>
  <p:slideViewPr>
    <p:cSldViewPr snapToGrid="0">
      <p:cViewPr>
        <p:scale>
          <a:sx n="99" d="100"/>
          <a:sy n="99" d="100"/>
        </p:scale>
        <p:origin x="24" y="856"/>
      </p:cViewPr>
      <p:guideLst/>
    </p:cSldViewPr>
  </p:slideViewPr>
  <p:notesTextViewPr>
    <p:cViewPr>
      <p:scale>
        <a:sx n="1" d="1"/>
        <a:sy n="1" d="1"/>
      </p:scale>
      <p:origin x="0" y="0"/>
    </p:cViewPr>
  </p:notesTextViewPr>
  <p:notesViewPr>
    <p:cSldViewPr snapToGrid="0">
      <p:cViewPr varScale="1">
        <p:scale>
          <a:sx n="94" d="100"/>
          <a:sy n="94" d="100"/>
        </p:scale>
        <p:origin x="2928"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A1332-9BED-0A42-9317-EEC50A3D8AC0}" type="datetimeFigureOut">
              <a:rPr lang="tr-TR" smtClean="0"/>
              <a:t>24.12.2024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B4D739-5921-594A-813E-E73FC0FD3917}" type="slidenum">
              <a:rPr lang="tr-TR" smtClean="0"/>
              <a:t>‹#›</a:t>
            </a:fld>
            <a:endParaRPr lang="tr-TR"/>
          </a:p>
        </p:txBody>
      </p:sp>
    </p:spTree>
    <p:extLst>
      <p:ext uri="{BB962C8B-B14F-4D97-AF65-F5344CB8AC3E}">
        <p14:creationId xmlns:p14="http://schemas.microsoft.com/office/powerpoint/2010/main" val="700993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58B4D739-5921-594A-813E-E73FC0FD3917}" type="slidenum">
              <a:rPr lang="tr-TR" smtClean="0"/>
              <a:t>1</a:t>
            </a:fld>
            <a:endParaRPr lang="tr-TR" dirty="0"/>
          </a:p>
        </p:txBody>
      </p:sp>
    </p:spTree>
    <p:extLst>
      <p:ext uri="{BB962C8B-B14F-4D97-AF65-F5344CB8AC3E}">
        <p14:creationId xmlns:p14="http://schemas.microsoft.com/office/powerpoint/2010/main" val="2520737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58B4D739-5921-594A-813E-E73FC0FD3917}" type="slidenum">
              <a:rPr lang="tr-TR" smtClean="0"/>
              <a:t>10</a:t>
            </a:fld>
            <a:endParaRPr lang="tr-TR"/>
          </a:p>
        </p:txBody>
      </p:sp>
    </p:spTree>
    <p:extLst>
      <p:ext uri="{BB962C8B-B14F-4D97-AF65-F5344CB8AC3E}">
        <p14:creationId xmlns:p14="http://schemas.microsoft.com/office/powerpoint/2010/main" val="97075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00656D-7284-AB25-8DAC-C720CFA858EB}"/>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03ECA799-B5F5-6483-3123-4B8BD84B2D41}"/>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335EF30D-C6D7-BA54-B9CC-66D2D1945429}"/>
              </a:ext>
            </a:extLst>
          </p:cNvPr>
          <p:cNvSpPr>
            <a:spLocks noGrp="1"/>
          </p:cNvSpPr>
          <p:nvPr>
            <p:ph type="body" idx="1"/>
          </p:nvPr>
        </p:nvSpPr>
        <p:spPr/>
        <p:txBody>
          <a:bodyPr/>
          <a:lstStyle/>
          <a:p>
            <a:endParaRPr lang="en-US" dirty="0"/>
          </a:p>
        </p:txBody>
      </p:sp>
      <p:sp>
        <p:nvSpPr>
          <p:cNvPr id="4" name="Slayt Numarası Yer Tutucusu 3">
            <a:extLst>
              <a:ext uri="{FF2B5EF4-FFF2-40B4-BE49-F238E27FC236}">
                <a16:creationId xmlns:a16="http://schemas.microsoft.com/office/drawing/2014/main" id="{CED29245-05D2-359D-6E26-CF5A68E5D594}"/>
              </a:ext>
            </a:extLst>
          </p:cNvPr>
          <p:cNvSpPr>
            <a:spLocks noGrp="1"/>
          </p:cNvSpPr>
          <p:nvPr>
            <p:ph type="sldNum" sz="quarter" idx="5"/>
          </p:nvPr>
        </p:nvSpPr>
        <p:spPr/>
        <p:txBody>
          <a:bodyPr/>
          <a:lstStyle/>
          <a:p>
            <a:fld id="{58B4D739-5921-594A-813E-E73FC0FD3917}" type="slidenum">
              <a:rPr lang="tr-TR" smtClean="0"/>
              <a:t>12</a:t>
            </a:fld>
            <a:endParaRPr lang="tr-TR"/>
          </a:p>
        </p:txBody>
      </p:sp>
    </p:spTree>
    <p:extLst>
      <p:ext uri="{BB962C8B-B14F-4D97-AF65-F5344CB8AC3E}">
        <p14:creationId xmlns:p14="http://schemas.microsoft.com/office/powerpoint/2010/main" val="1880948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A1641-6867-BD8C-3710-2314E681860A}"/>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91225EA6-DA65-5BA5-C199-D2E02D58BD1A}"/>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B47DC4D6-CF1A-0B6F-D5F0-FD407FEEBD2A}"/>
              </a:ext>
            </a:extLst>
          </p:cNvPr>
          <p:cNvSpPr>
            <a:spLocks noGrp="1"/>
          </p:cNvSpPr>
          <p:nvPr>
            <p:ph type="body" idx="1"/>
          </p:nvPr>
        </p:nvSpPr>
        <p:spPr/>
        <p:txBody>
          <a:bodyPr/>
          <a:lstStyle/>
          <a:p>
            <a:endParaRPr lang="en-US" dirty="0"/>
          </a:p>
        </p:txBody>
      </p:sp>
      <p:sp>
        <p:nvSpPr>
          <p:cNvPr id="4" name="Slayt Numarası Yer Tutucusu 3">
            <a:extLst>
              <a:ext uri="{FF2B5EF4-FFF2-40B4-BE49-F238E27FC236}">
                <a16:creationId xmlns:a16="http://schemas.microsoft.com/office/drawing/2014/main" id="{9723E276-7CD1-ACF8-1F96-71C852234EB5}"/>
              </a:ext>
            </a:extLst>
          </p:cNvPr>
          <p:cNvSpPr>
            <a:spLocks noGrp="1"/>
          </p:cNvSpPr>
          <p:nvPr>
            <p:ph type="sldNum" sz="quarter" idx="5"/>
          </p:nvPr>
        </p:nvSpPr>
        <p:spPr/>
        <p:txBody>
          <a:bodyPr/>
          <a:lstStyle/>
          <a:p>
            <a:fld id="{58B4D739-5921-594A-813E-E73FC0FD3917}" type="slidenum">
              <a:rPr lang="tr-TR" smtClean="0"/>
              <a:t>14</a:t>
            </a:fld>
            <a:endParaRPr lang="tr-TR"/>
          </a:p>
        </p:txBody>
      </p:sp>
    </p:spTree>
    <p:extLst>
      <p:ext uri="{BB962C8B-B14F-4D97-AF65-F5344CB8AC3E}">
        <p14:creationId xmlns:p14="http://schemas.microsoft.com/office/powerpoint/2010/main" val="616120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450AD-D583-AF21-C80A-C8A12131573B}"/>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A12DE216-F7AE-6059-27FF-DC79FD835088}"/>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650F1F49-DCF9-9F80-6E22-61D3922072D7}"/>
              </a:ext>
            </a:extLst>
          </p:cNvPr>
          <p:cNvSpPr>
            <a:spLocks noGrp="1"/>
          </p:cNvSpPr>
          <p:nvPr>
            <p:ph type="body" idx="1"/>
          </p:nvPr>
        </p:nvSpPr>
        <p:spPr/>
        <p:txBody>
          <a:bodyPr/>
          <a:lstStyle/>
          <a:p>
            <a:endParaRPr lang="en-US" dirty="0"/>
          </a:p>
        </p:txBody>
      </p:sp>
      <p:sp>
        <p:nvSpPr>
          <p:cNvPr id="4" name="Slayt Numarası Yer Tutucusu 3">
            <a:extLst>
              <a:ext uri="{FF2B5EF4-FFF2-40B4-BE49-F238E27FC236}">
                <a16:creationId xmlns:a16="http://schemas.microsoft.com/office/drawing/2014/main" id="{DCE1B8B3-96D8-6B9F-A7B5-E83434500810}"/>
              </a:ext>
            </a:extLst>
          </p:cNvPr>
          <p:cNvSpPr>
            <a:spLocks noGrp="1"/>
          </p:cNvSpPr>
          <p:nvPr>
            <p:ph type="sldNum" sz="quarter" idx="5"/>
          </p:nvPr>
        </p:nvSpPr>
        <p:spPr/>
        <p:txBody>
          <a:bodyPr/>
          <a:lstStyle/>
          <a:p>
            <a:fld id="{58B4D739-5921-594A-813E-E73FC0FD3917}" type="slidenum">
              <a:rPr lang="tr-TR" smtClean="0"/>
              <a:t>16</a:t>
            </a:fld>
            <a:endParaRPr lang="tr-TR"/>
          </a:p>
        </p:txBody>
      </p:sp>
    </p:spTree>
    <p:extLst>
      <p:ext uri="{BB962C8B-B14F-4D97-AF65-F5344CB8AC3E}">
        <p14:creationId xmlns:p14="http://schemas.microsoft.com/office/powerpoint/2010/main" val="1737678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A17CB0-DD87-6129-328A-E61ABFF0BEB0}"/>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E6BC9980-1C90-0EAE-C164-7F1FDD192B66}"/>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F5F32F00-D517-D293-4907-BE720B1486F9}"/>
              </a:ext>
            </a:extLst>
          </p:cNvPr>
          <p:cNvSpPr>
            <a:spLocks noGrp="1"/>
          </p:cNvSpPr>
          <p:nvPr>
            <p:ph type="body" idx="1"/>
          </p:nvPr>
        </p:nvSpPr>
        <p:spPr/>
        <p:txBody>
          <a:bodyPr/>
          <a:lstStyle/>
          <a:p>
            <a:endParaRPr lang="en-US" dirty="0"/>
          </a:p>
        </p:txBody>
      </p:sp>
      <p:sp>
        <p:nvSpPr>
          <p:cNvPr id="4" name="Slayt Numarası Yer Tutucusu 3">
            <a:extLst>
              <a:ext uri="{FF2B5EF4-FFF2-40B4-BE49-F238E27FC236}">
                <a16:creationId xmlns:a16="http://schemas.microsoft.com/office/drawing/2014/main" id="{8AEBB981-E1F5-7F20-928D-8CA1CDE1D726}"/>
              </a:ext>
            </a:extLst>
          </p:cNvPr>
          <p:cNvSpPr>
            <a:spLocks noGrp="1"/>
          </p:cNvSpPr>
          <p:nvPr>
            <p:ph type="sldNum" sz="quarter" idx="5"/>
          </p:nvPr>
        </p:nvSpPr>
        <p:spPr/>
        <p:txBody>
          <a:bodyPr/>
          <a:lstStyle/>
          <a:p>
            <a:fld id="{58B4D739-5921-594A-813E-E73FC0FD3917}" type="slidenum">
              <a:rPr lang="tr-TR" smtClean="0"/>
              <a:t>18</a:t>
            </a:fld>
            <a:endParaRPr lang="tr-TR"/>
          </a:p>
        </p:txBody>
      </p:sp>
    </p:spTree>
    <p:extLst>
      <p:ext uri="{BB962C8B-B14F-4D97-AF65-F5344CB8AC3E}">
        <p14:creationId xmlns:p14="http://schemas.microsoft.com/office/powerpoint/2010/main" val="3120790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556391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3025773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1978897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84732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34892224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tr-TR"/>
              <a:t>Asıl başlık stilini düzenlemek için tıklayın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16800256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4147892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495785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277868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044988F-3E2F-634D-83FC-44D562289278}" type="datetimeFigureOut">
              <a:rPr lang="tr-TR" smtClean="0"/>
              <a:t>24.12.2024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3136101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3044988F-3E2F-634D-83FC-44D562289278}" type="datetimeFigureOut">
              <a:rPr lang="tr-TR" smtClean="0"/>
              <a:t>24.12.2024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1501209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3044988F-3E2F-634D-83FC-44D562289278}" type="datetimeFigureOut">
              <a:rPr lang="tr-TR" smtClean="0"/>
              <a:t>24.12.2024</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2725814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3044988F-3E2F-634D-83FC-44D562289278}" type="datetimeFigureOut">
              <a:rPr lang="tr-TR" smtClean="0"/>
              <a:t>24.12.2024</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3556239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44988F-3E2F-634D-83FC-44D562289278}" type="datetimeFigureOut">
              <a:rPr lang="tr-TR" smtClean="0"/>
              <a:t>24.12.2024</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3734243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tr-TR"/>
              <a:t>Asıl başlık stilini düzenlemek için tıklayın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044988F-3E2F-634D-83FC-44D562289278}" type="datetimeFigureOut">
              <a:rPr lang="tr-TR" smtClean="0"/>
              <a:t>24.12.2024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1403542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044988F-3E2F-634D-83FC-44D562289278}" type="datetimeFigureOut">
              <a:rPr lang="tr-TR" smtClean="0"/>
              <a:t>24.12.2024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C34F9CFA-6C38-7240-94BE-30FD5789970B}" type="slidenum">
              <a:rPr lang="tr-TR" smtClean="0"/>
              <a:t>‹#›</a:t>
            </a:fld>
            <a:endParaRPr lang="tr-TR"/>
          </a:p>
        </p:txBody>
      </p:sp>
    </p:spTree>
    <p:extLst>
      <p:ext uri="{BB962C8B-B14F-4D97-AF65-F5344CB8AC3E}">
        <p14:creationId xmlns:p14="http://schemas.microsoft.com/office/powerpoint/2010/main" val="3000420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044988F-3E2F-634D-83FC-44D562289278}" type="datetimeFigureOut">
              <a:rPr lang="tr-TR" smtClean="0"/>
              <a:t>24.12.2024</a:t>
            </a:fld>
            <a:endParaRPr lang="tr-T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C34F9CFA-6C38-7240-94BE-30FD5789970B}" type="slidenum">
              <a:rPr lang="tr-TR" smtClean="0"/>
              <a:t>‹#›</a:t>
            </a:fld>
            <a:endParaRPr lang="tr-TR"/>
          </a:p>
        </p:txBody>
      </p:sp>
    </p:spTree>
    <p:extLst>
      <p:ext uri="{BB962C8B-B14F-4D97-AF65-F5344CB8AC3E}">
        <p14:creationId xmlns:p14="http://schemas.microsoft.com/office/powerpoint/2010/main" val="347651573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package" Target="../embeddings/Microsoft_Excel__al__ma_Sayfas_.xlsx"/><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package" Target="../embeddings/Microsoft_Excel__al__ma_Sayfas_1.xlsx"/><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2055347-E766-6EA3-D711-F75B9751A686}"/>
              </a:ext>
            </a:extLst>
          </p:cNvPr>
          <p:cNvSpPr>
            <a:spLocks noGrp="1"/>
          </p:cNvSpPr>
          <p:nvPr>
            <p:ph type="ctrTitle"/>
          </p:nvPr>
        </p:nvSpPr>
        <p:spPr>
          <a:xfrm>
            <a:off x="1507067" y="1397000"/>
            <a:ext cx="7766936" cy="2653836"/>
          </a:xfrm>
        </p:spPr>
        <p:txBody>
          <a:bodyPr>
            <a:normAutofit/>
          </a:bodyPr>
          <a:lstStyle/>
          <a:p>
            <a:r>
              <a:rPr lang="tr-TR" sz="5000" b="1" i="0" dirty="0">
                <a:effectLst/>
                <a:latin typeface="Open Sans" panose="020B0606030504020204" pitchFamily="34" charset="0"/>
              </a:rPr>
              <a:t>TERM PROJECT </a:t>
            </a:r>
            <a:br>
              <a:rPr lang="tr-TR" sz="5000" b="1" i="0" dirty="0">
                <a:effectLst/>
                <a:latin typeface="Open Sans" panose="020B0606030504020204" pitchFamily="34" charset="0"/>
              </a:rPr>
            </a:br>
            <a:r>
              <a:rPr lang="tr-TR" sz="5000" b="1" i="0" dirty="0">
                <a:effectLst/>
                <a:latin typeface="Open Sans" panose="020B0606030504020204" pitchFamily="34" charset="0"/>
              </a:rPr>
              <a:t>AI ASSISTED PM</a:t>
            </a:r>
            <a:endParaRPr lang="tr-TR" sz="5000" dirty="0"/>
          </a:p>
        </p:txBody>
      </p:sp>
      <p:sp>
        <p:nvSpPr>
          <p:cNvPr id="3" name="Alt Başlık 2">
            <a:extLst>
              <a:ext uri="{FF2B5EF4-FFF2-40B4-BE49-F238E27FC236}">
                <a16:creationId xmlns:a16="http://schemas.microsoft.com/office/drawing/2014/main" id="{76A5ADCF-96A2-1A6E-338D-EF72572E07B5}"/>
              </a:ext>
            </a:extLst>
          </p:cNvPr>
          <p:cNvSpPr>
            <a:spLocks noGrp="1"/>
          </p:cNvSpPr>
          <p:nvPr>
            <p:ph type="subTitle" idx="1"/>
          </p:nvPr>
        </p:nvSpPr>
        <p:spPr/>
        <p:txBody>
          <a:bodyPr>
            <a:normAutofit/>
          </a:bodyPr>
          <a:lstStyle/>
          <a:p>
            <a:r>
              <a:rPr lang="tr-TR" dirty="0"/>
              <a:t>Duru KARACAN 202128022</a:t>
            </a:r>
          </a:p>
          <a:p>
            <a:r>
              <a:rPr lang="tr-TR" dirty="0"/>
              <a:t>Dilara Çağla BANKO 202128201</a:t>
            </a:r>
          </a:p>
        </p:txBody>
      </p:sp>
    </p:spTree>
    <p:extLst>
      <p:ext uri="{BB962C8B-B14F-4D97-AF65-F5344CB8AC3E}">
        <p14:creationId xmlns:p14="http://schemas.microsoft.com/office/powerpoint/2010/main" val="13252094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E42CFDF-E135-C4A9-6729-EFAF2EC8AFCA}"/>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FF3D13-C7FD-7A0F-D58D-6A0E6893F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0A67E245-2C2E-4C96-50E6-B7355C887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F7293B6E-9A0C-80FF-27A3-FFC9DBF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683E3D74-25C1-285E-791D-39D9240D41C0}"/>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3" name="Resim 2" descr="metin, mektup, harf, yazı tipi, kağıt içeren bir resim&#10;&#10;Açıklama otomatik olarak oluşturuldu">
            <a:extLst>
              <a:ext uri="{FF2B5EF4-FFF2-40B4-BE49-F238E27FC236}">
                <a16:creationId xmlns:a16="http://schemas.microsoft.com/office/drawing/2014/main" id="{D0461CAF-B53B-85E7-FED4-0E45F991CF11}"/>
              </a:ext>
            </a:extLst>
          </p:cNvPr>
          <p:cNvPicPr>
            <a:picLocks noChangeAspect="1"/>
          </p:cNvPicPr>
          <p:nvPr/>
        </p:nvPicPr>
        <p:blipFill>
          <a:blip r:embed="rId3"/>
          <a:srcRect l="5904" t="3967" r="7182" b="2096"/>
          <a:stretch/>
        </p:blipFill>
        <p:spPr>
          <a:xfrm>
            <a:off x="1011220" y="93022"/>
            <a:ext cx="4887457" cy="6671955"/>
          </a:xfrm>
          <a:prstGeom prst="rect">
            <a:avLst/>
          </a:prstGeom>
        </p:spPr>
      </p:pic>
      <p:pic>
        <p:nvPicPr>
          <p:cNvPr id="5" name="Resim 4" descr="metin, mektup, harf, yazı tipi, makbuz içeren bir resim&#10;&#10;Açıklama otomatik olarak oluşturuldu">
            <a:extLst>
              <a:ext uri="{FF2B5EF4-FFF2-40B4-BE49-F238E27FC236}">
                <a16:creationId xmlns:a16="http://schemas.microsoft.com/office/drawing/2014/main" id="{0E0E1E6B-91EE-9FBD-987D-75E03405BF26}"/>
              </a:ext>
            </a:extLst>
          </p:cNvPr>
          <p:cNvPicPr>
            <a:picLocks noChangeAspect="1"/>
          </p:cNvPicPr>
          <p:nvPr/>
        </p:nvPicPr>
        <p:blipFill>
          <a:blip r:embed="rId4"/>
          <a:srcRect l="5868" t="1332" r="8932"/>
          <a:stretch/>
        </p:blipFill>
        <p:spPr>
          <a:xfrm>
            <a:off x="6862200" y="9376"/>
            <a:ext cx="4534900" cy="6848624"/>
          </a:xfrm>
          <a:prstGeom prst="rect">
            <a:avLst/>
          </a:prstGeom>
        </p:spPr>
      </p:pic>
    </p:spTree>
    <p:extLst>
      <p:ext uri="{BB962C8B-B14F-4D97-AF65-F5344CB8AC3E}">
        <p14:creationId xmlns:p14="http://schemas.microsoft.com/office/powerpoint/2010/main" val="3860987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4F6167-7B6E-B51D-EB56-4164C68CC241}"/>
            </a:ext>
          </a:extLst>
        </p:cNvPr>
        <p:cNvGrpSpPr/>
        <p:nvPr/>
      </p:nvGrpSpPr>
      <p:grpSpPr>
        <a:xfrm>
          <a:off x="0" y="0"/>
          <a:ext cx="0" cy="0"/>
          <a:chOff x="0" y="0"/>
          <a:chExt cx="0" cy="0"/>
        </a:xfrm>
      </p:grpSpPr>
      <p:sp>
        <p:nvSpPr>
          <p:cNvPr id="5" name="Başlık 1">
            <a:extLst>
              <a:ext uri="{FF2B5EF4-FFF2-40B4-BE49-F238E27FC236}">
                <a16:creationId xmlns:a16="http://schemas.microsoft.com/office/drawing/2014/main" id="{9B3809CF-91BF-0C78-ECCB-364E1CAF30A2}"/>
              </a:ext>
            </a:extLst>
          </p:cNvPr>
          <p:cNvSpPr>
            <a:spLocks noGrp="1"/>
          </p:cNvSpPr>
          <p:nvPr>
            <p:ph type="title"/>
          </p:nvPr>
        </p:nvSpPr>
        <p:spPr>
          <a:xfrm>
            <a:off x="842597" y="156238"/>
            <a:ext cx="5450357" cy="1012162"/>
          </a:xfrm>
        </p:spPr>
        <p:txBody>
          <a:bodyPr>
            <a:normAutofit fontScale="90000"/>
          </a:bodyPr>
          <a:lstStyle/>
          <a:p>
            <a:r>
              <a:rPr lang="tr-TR" dirty="0"/>
              <a:t>UML Creation</a:t>
            </a:r>
            <a:br>
              <a:rPr lang="tr-TR" dirty="0"/>
            </a:br>
            <a:endParaRPr lang="tr-TR" dirty="0"/>
          </a:p>
        </p:txBody>
      </p:sp>
      <p:sp>
        <p:nvSpPr>
          <p:cNvPr id="11" name="İçerik Yer Tutucusu 2">
            <a:extLst>
              <a:ext uri="{FF2B5EF4-FFF2-40B4-BE49-F238E27FC236}">
                <a16:creationId xmlns:a16="http://schemas.microsoft.com/office/drawing/2014/main" id="{F4695685-860A-EB99-9873-996D9603513B}"/>
              </a:ext>
            </a:extLst>
          </p:cNvPr>
          <p:cNvSpPr txBox="1">
            <a:spLocks/>
          </p:cNvSpPr>
          <p:nvPr/>
        </p:nvSpPr>
        <p:spPr>
          <a:xfrm>
            <a:off x="375335" y="1440473"/>
            <a:ext cx="5691966" cy="5145454"/>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tr-TR" b="1" dirty="0"/>
              <a:t>USE CASE DIAGRAM	</a:t>
            </a:r>
          </a:p>
          <a:p>
            <a:pPr marL="457200" lvl="1" indent="0">
              <a:buNone/>
            </a:pPr>
            <a:r>
              <a:rPr lang="en-US" b="1" dirty="0"/>
              <a:t>We asked GPT to analyze the rewritten SRS document and prepare PlantUML code to generate the Use Case Diagram.</a:t>
            </a:r>
            <a:endParaRPr lang="tr-TR" b="1" dirty="0"/>
          </a:p>
          <a:p>
            <a:r>
              <a:rPr lang="tr-TR" b="1" dirty="0"/>
              <a:t>INITIAL PROMPT </a:t>
            </a:r>
          </a:p>
          <a:p>
            <a:pPr marL="457200" lvl="1" indent="0" algn="just">
              <a:buNone/>
            </a:pPr>
            <a:r>
              <a:rPr lang="en-US" i="1" dirty="0"/>
              <a:t>Below is a completed Software Requirements Specification (SRS) document. Based on this SRS, perform the following tasks in order: </a:t>
            </a:r>
            <a:endParaRPr lang="tr-TR" i="1" dirty="0"/>
          </a:p>
          <a:p>
            <a:pPr marL="457200" lvl="1" indent="0" algn="just">
              <a:buNone/>
            </a:pPr>
            <a:r>
              <a:rPr lang="en-US" i="1" dirty="0"/>
              <a:t>Use Case Diagram: Identify all the actors (users or systems) and the use cases they are involved in from the SRS. Define the relationships between actors and use cases (e.g., "include" and "extend" relationships). Based on these relationships, generate a Use Case Diagram using PlantUML syntax. </a:t>
            </a:r>
            <a:endParaRPr lang="tr-TR" i="1" dirty="0"/>
          </a:p>
          <a:p>
            <a:pPr marL="457200" lvl="1" indent="0" algn="just">
              <a:buNone/>
            </a:pPr>
            <a:r>
              <a:rPr lang="en-US" i="1" dirty="0"/>
              <a:t>Rules: Generate diagrams in PlantUML code. Start each diagram's PlantUML code with the appropriate tags (e.g., @startuml and @enduml).</a:t>
            </a:r>
            <a:endParaRPr lang="tr-TR" i="1" dirty="0"/>
          </a:p>
          <a:p>
            <a:r>
              <a:rPr lang="tr-TR" b="1" dirty="0"/>
              <a:t>ITERATIVE PROMPTS</a:t>
            </a:r>
          </a:p>
          <a:p>
            <a:pPr marL="457200" lvl="1" indent="0">
              <a:buNone/>
            </a:pPr>
            <a:r>
              <a:rPr lang="tr-TR" dirty="0"/>
              <a:t>There was no need for additional iterative prompts.</a:t>
            </a:r>
            <a:endParaRPr lang="tr-TR" i="1" dirty="0"/>
          </a:p>
        </p:txBody>
      </p:sp>
      <p:pic>
        <p:nvPicPr>
          <p:cNvPr id="6" name="Resim 5">
            <a:extLst>
              <a:ext uri="{FF2B5EF4-FFF2-40B4-BE49-F238E27FC236}">
                <a16:creationId xmlns:a16="http://schemas.microsoft.com/office/drawing/2014/main" id="{94438883-DFD3-06A4-F437-FE8FF26CE1B5}"/>
              </a:ext>
            </a:extLst>
          </p:cNvPr>
          <p:cNvPicPr>
            <a:picLocks noChangeAspect="1"/>
          </p:cNvPicPr>
          <p:nvPr/>
        </p:nvPicPr>
        <p:blipFill>
          <a:blip r:embed="rId2"/>
          <a:stretch>
            <a:fillRect/>
          </a:stretch>
        </p:blipFill>
        <p:spPr>
          <a:xfrm>
            <a:off x="6921424" y="291113"/>
            <a:ext cx="4549330" cy="6123374"/>
          </a:xfrm>
          <a:prstGeom prst="rect">
            <a:avLst/>
          </a:prstGeom>
        </p:spPr>
      </p:pic>
    </p:spTree>
    <p:extLst>
      <p:ext uri="{BB962C8B-B14F-4D97-AF65-F5344CB8AC3E}">
        <p14:creationId xmlns:p14="http://schemas.microsoft.com/office/powerpoint/2010/main" val="1755642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0EA04C-14EA-E7FA-B068-336BD6A07BA9}"/>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709E9A6-6658-F878-C07E-49E82829D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621E4FC5-0719-AE73-4A01-27773BB2DC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87D196F8-038B-4A02-CFE9-0F39FE9258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F5044E3C-D2DC-562B-D75C-767213CC0D3C}"/>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2" name="Resim 1">
            <a:extLst>
              <a:ext uri="{FF2B5EF4-FFF2-40B4-BE49-F238E27FC236}">
                <a16:creationId xmlns:a16="http://schemas.microsoft.com/office/drawing/2014/main" id="{4D28D28E-8866-C956-F6C7-3771D87CE265}"/>
              </a:ext>
            </a:extLst>
          </p:cNvPr>
          <p:cNvPicPr>
            <a:picLocks noChangeAspect="1"/>
          </p:cNvPicPr>
          <p:nvPr/>
        </p:nvPicPr>
        <p:blipFill>
          <a:blip r:embed="rId3"/>
          <a:stretch>
            <a:fillRect/>
          </a:stretch>
        </p:blipFill>
        <p:spPr>
          <a:xfrm>
            <a:off x="651320" y="0"/>
            <a:ext cx="11091947" cy="6858000"/>
          </a:xfrm>
          <a:prstGeom prst="rect">
            <a:avLst/>
          </a:prstGeom>
        </p:spPr>
      </p:pic>
    </p:spTree>
    <p:extLst>
      <p:ext uri="{BB962C8B-B14F-4D97-AF65-F5344CB8AC3E}">
        <p14:creationId xmlns:p14="http://schemas.microsoft.com/office/powerpoint/2010/main" val="905131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F3D05-ECE9-CDF1-C38F-2B25C6A9CD6A}"/>
            </a:ext>
          </a:extLst>
        </p:cNvPr>
        <p:cNvGrpSpPr/>
        <p:nvPr/>
      </p:nvGrpSpPr>
      <p:grpSpPr>
        <a:xfrm>
          <a:off x="0" y="0"/>
          <a:ext cx="0" cy="0"/>
          <a:chOff x="0" y="0"/>
          <a:chExt cx="0" cy="0"/>
        </a:xfrm>
      </p:grpSpPr>
      <p:sp>
        <p:nvSpPr>
          <p:cNvPr id="5" name="Başlık 1">
            <a:extLst>
              <a:ext uri="{FF2B5EF4-FFF2-40B4-BE49-F238E27FC236}">
                <a16:creationId xmlns:a16="http://schemas.microsoft.com/office/drawing/2014/main" id="{2147AA34-40D0-2CC0-CC3F-E56C6B41BBA7}"/>
              </a:ext>
            </a:extLst>
          </p:cNvPr>
          <p:cNvSpPr>
            <a:spLocks noGrp="1"/>
          </p:cNvSpPr>
          <p:nvPr>
            <p:ph type="title"/>
          </p:nvPr>
        </p:nvSpPr>
        <p:spPr>
          <a:xfrm>
            <a:off x="842597" y="156238"/>
            <a:ext cx="5450357" cy="1012162"/>
          </a:xfrm>
        </p:spPr>
        <p:txBody>
          <a:bodyPr>
            <a:normAutofit fontScale="90000"/>
          </a:bodyPr>
          <a:lstStyle/>
          <a:p>
            <a:r>
              <a:rPr lang="tr-TR" dirty="0"/>
              <a:t>UML Creation</a:t>
            </a:r>
            <a:br>
              <a:rPr lang="tr-TR" dirty="0"/>
            </a:br>
            <a:endParaRPr lang="tr-TR" dirty="0"/>
          </a:p>
        </p:txBody>
      </p:sp>
      <p:sp>
        <p:nvSpPr>
          <p:cNvPr id="11" name="İçerik Yer Tutucusu 2">
            <a:extLst>
              <a:ext uri="{FF2B5EF4-FFF2-40B4-BE49-F238E27FC236}">
                <a16:creationId xmlns:a16="http://schemas.microsoft.com/office/drawing/2014/main" id="{BEB3A1E3-A5C4-C6AE-8B78-B414BB84AB4A}"/>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tr-TR" b="1" dirty="0"/>
              <a:t>Data Model DIAGRAM	</a:t>
            </a:r>
          </a:p>
          <a:p>
            <a:pPr marL="457200" lvl="1" indent="0">
              <a:buNone/>
            </a:pPr>
            <a:r>
              <a:rPr lang="en-US" b="1" dirty="0"/>
              <a:t>We asked GPT to create a Data Model Diagram and prepare PlantUML code. (</a:t>
            </a:r>
            <a:r>
              <a:rPr lang="tr-TR" b="1" dirty="0"/>
              <a:t>It</a:t>
            </a:r>
            <a:r>
              <a:rPr lang="en-US" b="1" dirty="0"/>
              <a:t> continued with </a:t>
            </a:r>
            <a:r>
              <a:rPr lang="tr-TR" b="1" dirty="0"/>
              <a:t>its</a:t>
            </a:r>
            <a:r>
              <a:rPr lang="en-US" b="1" dirty="0"/>
              <a:t> analysis to create a Use Case Diagram.)</a:t>
            </a:r>
            <a:endParaRPr lang="tr-TR" b="1" dirty="0"/>
          </a:p>
          <a:p>
            <a:r>
              <a:rPr lang="tr-TR" b="1" dirty="0"/>
              <a:t>INITIAL PROMPT </a:t>
            </a:r>
          </a:p>
          <a:p>
            <a:pPr marL="457200" lvl="1" indent="0" algn="just">
              <a:buNone/>
            </a:pPr>
            <a:r>
              <a:rPr lang="en-US" i="1" dirty="0"/>
              <a:t>Create PlantUML code for the data model diagram by re-analyzing the SRS.</a:t>
            </a:r>
            <a:endParaRPr lang="tr-TR" i="1" dirty="0"/>
          </a:p>
          <a:p>
            <a:r>
              <a:rPr lang="tr-TR" b="1" dirty="0"/>
              <a:t>ITERATIVE PROMPTS</a:t>
            </a:r>
          </a:p>
          <a:p>
            <a:pPr marL="457200" lvl="1" indent="0">
              <a:buNone/>
            </a:pPr>
            <a:r>
              <a:rPr lang="tr-TR" dirty="0"/>
              <a:t>There was no need for additional iterative prompts.</a:t>
            </a:r>
            <a:endParaRPr lang="tr-TR" i="1" dirty="0"/>
          </a:p>
        </p:txBody>
      </p:sp>
      <p:pic>
        <p:nvPicPr>
          <p:cNvPr id="3" name="Resim 2">
            <a:extLst>
              <a:ext uri="{FF2B5EF4-FFF2-40B4-BE49-F238E27FC236}">
                <a16:creationId xmlns:a16="http://schemas.microsoft.com/office/drawing/2014/main" id="{F3808F43-B6D0-2904-7B19-86EF33D13265}"/>
              </a:ext>
            </a:extLst>
          </p:cNvPr>
          <p:cNvPicPr>
            <a:picLocks noChangeAspect="1"/>
          </p:cNvPicPr>
          <p:nvPr/>
        </p:nvPicPr>
        <p:blipFill>
          <a:blip r:embed="rId2"/>
          <a:srcRect l="9404" r="12700"/>
          <a:stretch/>
        </p:blipFill>
        <p:spPr>
          <a:xfrm>
            <a:off x="6159405" y="272073"/>
            <a:ext cx="5750097" cy="5666154"/>
          </a:xfrm>
          <a:prstGeom prst="rect">
            <a:avLst/>
          </a:prstGeom>
        </p:spPr>
      </p:pic>
    </p:spTree>
    <p:extLst>
      <p:ext uri="{BB962C8B-B14F-4D97-AF65-F5344CB8AC3E}">
        <p14:creationId xmlns:p14="http://schemas.microsoft.com/office/powerpoint/2010/main" val="2350726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AB9616-03A7-2BAD-FFAD-EFB60B4B4A29}"/>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435ED3F-1E2B-8F6A-58F9-C5E71B0F5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530DDB55-E43A-9712-89C2-1935809C8E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B99FC6C3-0358-CED3-229A-CA1633A1D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853EF408-5040-6A23-FCEF-6D317850F6B4}"/>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4" name="Resim 3">
            <a:extLst>
              <a:ext uri="{FF2B5EF4-FFF2-40B4-BE49-F238E27FC236}">
                <a16:creationId xmlns:a16="http://schemas.microsoft.com/office/drawing/2014/main" id="{F431B762-95B7-7D87-049D-DD723716CA93}"/>
              </a:ext>
            </a:extLst>
          </p:cNvPr>
          <p:cNvPicPr>
            <a:picLocks noChangeAspect="1"/>
          </p:cNvPicPr>
          <p:nvPr/>
        </p:nvPicPr>
        <p:blipFill>
          <a:blip r:embed="rId3"/>
          <a:stretch>
            <a:fillRect/>
          </a:stretch>
        </p:blipFill>
        <p:spPr>
          <a:xfrm>
            <a:off x="3830717" y="0"/>
            <a:ext cx="4530566" cy="6858000"/>
          </a:xfrm>
          <a:prstGeom prst="rect">
            <a:avLst/>
          </a:prstGeom>
        </p:spPr>
      </p:pic>
    </p:spTree>
    <p:extLst>
      <p:ext uri="{BB962C8B-B14F-4D97-AF65-F5344CB8AC3E}">
        <p14:creationId xmlns:p14="http://schemas.microsoft.com/office/powerpoint/2010/main" val="4092205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DAAC1-0895-BBCA-1C78-D6406BEBEC5E}"/>
            </a:ext>
          </a:extLst>
        </p:cNvPr>
        <p:cNvGrpSpPr/>
        <p:nvPr/>
      </p:nvGrpSpPr>
      <p:grpSpPr>
        <a:xfrm>
          <a:off x="0" y="0"/>
          <a:ext cx="0" cy="0"/>
          <a:chOff x="0" y="0"/>
          <a:chExt cx="0" cy="0"/>
        </a:xfrm>
      </p:grpSpPr>
      <p:sp>
        <p:nvSpPr>
          <p:cNvPr id="5" name="Başlık 1">
            <a:extLst>
              <a:ext uri="{FF2B5EF4-FFF2-40B4-BE49-F238E27FC236}">
                <a16:creationId xmlns:a16="http://schemas.microsoft.com/office/drawing/2014/main" id="{10996BF1-3983-0F2A-16A8-B1912D89B275}"/>
              </a:ext>
            </a:extLst>
          </p:cNvPr>
          <p:cNvSpPr>
            <a:spLocks noGrp="1"/>
          </p:cNvSpPr>
          <p:nvPr>
            <p:ph type="title"/>
          </p:nvPr>
        </p:nvSpPr>
        <p:spPr>
          <a:xfrm>
            <a:off x="842597" y="156238"/>
            <a:ext cx="5450357" cy="1012162"/>
          </a:xfrm>
        </p:spPr>
        <p:txBody>
          <a:bodyPr>
            <a:normAutofit fontScale="90000"/>
          </a:bodyPr>
          <a:lstStyle/>
          <a:p>
            <a:r>
              <a:rPr lang="tr-TR" dirty="0"/>
              <a:t>UML Creation</a:t>
            </a:r>
            <a:br>
              <a:rPr lang="tr-TR" dirty="0"/>
            </a:br>
            <a:endParaRPr lang="tr-TR" dirty="0"/>
          </a:p>
        </p:txBody>
      </p:sp>
      <p:sp>
        <p:nvSpPr>
          <p:cNvPr id="11" name="İçerik Yer Tutucusu 2">
            <a:extLst>
              <a:ext uri="{FF2B5EF4-FFF2-40B4-BE49-F238E27FC236}">
                <a16:creationId xmlns:a16="http://schemas.microsoft.com/office/drawing/2014/main" id="{65145525-9510-4C96-018F-56EB1D28E298}"/>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tr-TR" b="1" dirty="0"/>
              <a:t>SEQUENCE DIAGRAM	</a:t>
            </a:r>
          </a:p>
          <a:p>
            <a:pPr marL="457200" lvl="1" indent="0">
              <a:buNone/>
            </a:pPr>
            <a:r>
              <a:rPr lang="en-US" b="1" dirty="0"/>
              <a:t>We asked </a:t>
            </a:r>
            <a:r>
              <a:rPr lang="tr-TR" b="1" dirty="0"/>
              <a:t>CLAUDE</a:t>
            </a:r>
            <a:r>
              <a:rPr lang="en-US" b="1" dirty="0"/>
              <a:t> to analyze the rewritten SRS document and prepare PlantUML code to generate the </a:t>
            </a:r>
            <a:r>
              <a:rPr lang="tr-TR" b="1" dirty="0"/>
              <a:t>Sequence</a:t>
            </a:r>
            <a:r>
              <a:rPr lang="en-US" b="1" dirty="0"/>
              <a:t> Diagram.</a:t>
            </a:r>
            <a:endParaRPr lang="tr-TR" b="1" dirty="0"/>
          </a:p>
          <a:p>
            <a:r>
              <a:rPr lang="tr-TR" b="1" dirty="0"/>
              <a:t>INITIAL PROMPT </a:t>
            </a:r>
          </a:p>
          <a:p>
            <a:pPr marL="457200" lvl="1" indent="0" algn="just">
              <a:buNone/>
            </a:pPr>
            <a:r>
              <a:rPr lang="en-US" i="1" dirty="0"/>
              <a:t>Examine the SRS thoroughly and write PlantUML code for the appropriate sequence diagram.</a:t>
            </a:r>
            <a:endParaRPr lang="tr-TR" i="1" dirty="0"/>
          </a:p>
          <a:p>
            <a:r>
              <a:rPr lang="tr-TR" b="1" dirty="0"/>
              <a:t>ITERATIVE PROMPTS</a:t>
            </a:r>
          </a:p>
          <a:p>
            <a:pPr marL="457200" lvl="1" indent="0">
              <a:buNone/>
            </a:pPr>
            <a:r>
              <a:rPr lang="tr-TR" dirty="0"/>
              <a:t>There was no need for additional iterative prompts.</a:t>
            </a:r>
            <a:endParaRPr lang="tr-TR" i="1" dirty="0"/>
          </a:p>
        </p:txBody>
      </p:sp>
      <p:pic>
        <p:nvPicPr>
          <p:cNvPr id="4" name="Resim 3">
            <a:extLst>
              <a:ext uri="{FF2B5EF4-FFF2-40B4-BE49-F238E27FC236}">
                <a16:creationId xmlns:a16="http://schemas.microsoft.com/office/drawing/2014/main" id="{B04E8985-C21D-89FF-B049-D4FBC6CA5F81}"/>
              </a:ext>
            </a:extLst>
          </p:cNvPr>
          <p:cNvPicPr>
            <a:picLocks noChangeAspect="1"/>
          </p:cNvPicPr>
          <p:nvPr/>
        </p:nvPicPr>
        <p:blipFill>
          <a:blip r:embed="rId2"/>
          <a:stretch>
            <a:fillRect/>
          </a:stretch>
        </p:blipFill>
        <p:spPr>
          <a:xfrm>
            <a:off x="6124701" y="735358"/>
            <a:ext cx="5828719" cy="5147282"/>
          </a:xfrm>
          <a:prstGeom prst="rect">
            <a:avLst/>
          </a:prstGeom>
        </p:spPr>
      </p:pic>
    </p:spTree>
    <p:extLst>
      <p:ext uri="{BB962C8B-B14F-4D97-AF65-F5344CB8AC3E}">
        <p14:creationId xmlns:p14="http://schemas.microsoft.com/office/powerpoint/2010/main" val="224560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AAB1F12-91E5-FBCE-5283-FBE3EB39B675}"/>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0446916-A0B9-23D1-3F17-B5D0F6EC9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07D26250-7EBD-5FF1-5026-AC3481ECF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F222F133-91C4-F365-AA0B-50D589C371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8B61649F-E108-EEE3-B883-DD1B646017D6}"/>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2" name="Resim 1">
            <a:extLst>
              <a:ext uri="{FF2B5EF4-FFF2-40B4-BE49-F238E27FC236}">
                <a16:creationId xmlns:a16="http://schemas.microsoft.com/office/drawing/2014/main" id="{536C7B4F-D74B-C1AD-93AA-E6C1BC348AC5}"/>
              </a:ext>
            </a:extLst>
          </p:cNvPr>
          <p:cNvPicPr>
            <a:picLocks noChangeAspect="1"/>
          </p:cNvPicPr>
          <p:nvPr/>
        </p:nvPicPr>
        <p:blipFill>
          <a:blip r:embed="rId3"/>
          <a:stretch>
            <a:fillRect/>
          </a:stretch>
        </p:blipFill>
        <p:spPr>
          <a:xfrm>
            <a:off x="2451372" y="0"/>
            <a:ext cx="7289255" cy="6858000"/>
          </a:xfrm>
          <a:prstGeom prst="rect">
            <a:avLst/>
          </a:prstGeom>
        </p:spPr>
      </p:pic>
    </p:spTree>
    <p:extLst>
      <p:ext uri="{BB962C8B-B14F-4D97-AF65-F5344CB8AC3E}">
        <p14:creationId xmlns:p14="http://schemas.microsoft.com/office/powerpoint/2010/main" val="3254438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4FDA2-81A8-096D-BD69-5E6BF8A86ED5}"/>
            </a:ext>
          </a:extLst>
        </p:cNvPr>
        <p:cNvGrpSpPr/>
        <p:nvPr/>
      </p:nvGrpSpPr>
      <p:grpSpPr>
        <a:xfrm>
          <a:off x="0" y="0"/>
          <a:ext cx="0" cy="0"/>
          <a:chOff x="0" y="0"/>
          <a:chExt cx="0" cy="0"/>
        </a:xfrm>
      </p:grpSpPr>
      <p:sp>
        <p:nvSpPr>
          <p:cNvPr id="5" name="Başlık 1">
            <a:extLst>
              <a:ext uri="{FF2B5EF4-FFF2-40B4-BE49-F238E27FC236}">
                <a16:creationId xmlns:a16="http://schemas.microsoft.com/office/drawing/2014/main" id="{6EF07254-4EE8-FEB6-931E-10F7A3A610E5}"/>
              </a:ext>
            </a:extLst>
          </p:cNvPr>
          <p:cNvSpPr>
            <a:spLocks noGrp="1"/>
          </p:cNvSpPr>
          <p:nvPr>
            <p:ph type="title"/>
          </p:nvPr>
        </p:nvSpPr>
        <p:spPr>
          <a:xfrm>
            <a:off x="842597" y="156238"/>
            <a:ext cx="5450357" cy="1012162"/>
          </a:xfrm>
        </p:spPr>
        <p:txBody>
          <a:bodyPr>
            <a:normAutofit fontScale="90000"/>
          </a:bodyPr>
          <a:lstStyle/>
          <a:p>
            <a:r>
              <a:rPr lang="tr-TR" dirty="0"/>
              <a:t>UML Creation</a:t>
            </a:r>
            <a:br>
              <a:rPr lang="tr-TR" dirty="0"/>
            </a:br>
            <a:endParaRPr lang="tr-TR" dirty="0"/>
          </a:p>
        </p:txBody>
      </p:sp>
      <p:sp>
        <p:nvSpPr>
          <p:cNvPr id="11" name="İçerik Yer Tutucusu 2">
            <a:extLst>
              <a:ext uri="{FF2B5EF4-FFF2-40B4-BE49-F238E27FC236}">
                <a16:creationId xmlns:a16="http://schemas.microsoft.com/office/drawing/2014/main" id="{049F32C2-62A6-E087-7F06-9A216499FC71}"/>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tr-TR" b="1" dirty="0"/>
              <a:t>ACTIVITY DIAGRAM	</a:t>
            </a:r>
          </a:p>
          <a:p>
            <a:pPr marL="457200" lvl="1" indent="0">
              <a:buNone/>
            </a:pPr>
            <a:r>
              <a:rPr lang="en-US" b="1" dirty="0"/>
              <a:t>We asked CLAUDE to analyze whichever Functional Requirement we are sending and prepare the PlantUML code to create its Activity Diagram. We continued in the same way for all Activity Diagrams.</a:t>
            </a:r>
            <a:endParaRPr lang="tr-TR" b="1" dirty="0"/>
          </a:p>
          <a:p>
            <a:r>
              <a:rPr lang="tr-TR" b="1" dirty="0"/>
              <a:t>INITIAL PROMPT </a:t>
            </a:r>
          </a:p>
          <a:p>
            <a:pPr marL="457200" lvl="1" indent="0" algn="just">
              <a:buNone/>
            </a:pPr>
            <a:r>
              <a:rPr lang="en-US" i="1" dirty="0"/>
              <a:t>As a project manager, write PlantUML code for the activity diagram of the Functional Requirement below.</a:t>
            </a:r>
            <a:endParaRPr lang="tr-TR" i="1" dirty="0"/>
          </a:p>
          <a:p>
            <a:r>
              <a:rPr lang="tr-TR" b="1" dirty="0"/>
              <a:t>ITERATIVE PROMPTS</a:t>
            </a:r>
          </a:p>
          <a:p>
            <a:pPr marL="457200" lvl="1" indent="0">
              <a:buNone/>
            </a:pPr>
            <a:r>
              <a:rPr lang="en-US" dirty="0"/>
              <a:t>The same prompt was used for all functional requirements in order.</a:t>
            </a:r>
            <a:endParaRPr lang="tr-TR" dirty="0"/>
          </a:p>
          <a:p>
            <a:pPr marL="457200" lvl="1" indent="0">
              <a:buNone/>
            </a:pPr>
            <a:endParaRPr lang="tr-TR" i="1" dirty="0"/>
          </a:p>
        </p:txBody>
      </p:sp>
      <p:sp>
        <p:nvSpPr>
          <p:cNvPr id="2" name="Metin kutusu 1">
            <a:extLst>
              <a:ext uri="{FF2B5EF4-FFF2-40B4-BE49-F238E27FC236}">
                <a16:creationId xmlns:a16="http://schemas.microsoft.com/office/drawing/2014/main" id="{B1EDF8D1-F610-0406-3863-8FB30315062B}"/>
              </a:ext>
            </a:extLst>
          </p:cNvPr>
          <p:cNvSpPr txBox="1"/>
          <p:nvPr/>
        </p:nvSpPr>
        <p:spPr>
          <a:xfrm>
            <a:off x="6215291" y="750439"/>
            <a:ext cx="4916129" cy="369332"/>
          </a:xfrm>
          <a:prstGeom prst="rect">
            <a:avLst/>
          </a:prstGeom>
          <a:noFill/>
        </p:spPr>
        <p:txBody>
          <a:bodyPr wrap="square" rtlCol="0">
            <a:spAutoFit/>
          </a:bodyPr>
          <a:lstStyle/>
          <a:p>
            <a:r>
              <a:rPr lang="en-US" b="1" i="1" dirty="0"/>
              <a:t>One of the </a:t>
            </a:r>
            <a:r>
              <a:rPr lang="tr-TR" b="1" i="1" dirty="0"/>
              <a:t>responses</a:t>
            </a:r>
            <a:r>
              <a:rPr lang="en-US" b="1" i="1" dirty="0"/>
              <a:t> is as follows</a:t>
            </a:r>
            <a:r>
              <a:rPr lang="tr-TR" b="1" i="1" dirty="0"/>
              <a:t>:</a:t>
            </a:r>
          </a:p>
        </p:txBody>
      </p:sp>
      <p:pic>
        <p:nvPicPr>
          <p:cNvPr id="6" name="Resim 5">
            <a:extLst>
              <a:ext uri="{FF2B5EF4-FFF2-40B4-BE49-F238E27FC236}">
                <a16:creationId xmlns:a16="http://schemas.microsoft.com/office/drawing/2014/main" id="{AC071653-AB98-A8D3-C49C-E3A7A7AAF1B7}"/>
              </a:ext>
            </a:extLst>
          </p:cNvPr>
          <p:cNvPicPr>
            <a:picLocks noChangeAspect="1"/>
          </p:cNvPicPr>
          <p:nvPr/>
        </p:nvPicPr>
        <p:blipFill>
          <a:blip r:embed="rId2"/>
          <a:stretch>
            <a:fillRect/>
          </a:stretch>
        </p:blipFill>
        <p:spPr>
          <a:xfrm>
            <a:off x="6292954" y="1324638"/>
            <a:ext cx="5452391" cy="4711290"/>
          </a:xfrm>
          <a:prstGeom prst="rect">
            <a:avLst/>
          </a:prstGeom>
        </p:spPr>
      </p:pic>
    </p:spTree>
    <p:extLst>
      <p:ext uri="{BB962C8B-B14F-4D97-AF65-F5344CB8AC3E}">
        <p14:creationId xmlns:p14="http://schemas.microsoft.com/office/powerpoint/2010/main" val="3263583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FF76EE-9ED9-41A0-2376-3CA3F4AE7FC6}"/>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604CE27-6F53-FC0C-C069-92D4B7B8D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CD3087BC-76F5-E748-2405-118BE901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32453271-1F11-011F-025C-18C9D1D12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33A97A71-253A-6372-E038-C454EE215C4F}"/>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3" name="Resim 2" descr="PlantUML diagram">
            <a:extLst>
              <a:ext uri="{FF2B5EF4-FFF2-40B4-BE49-F238E27FC236}">
                <a16:creationId xmlns:a16="http://schemas.microsoft.com/office/drawing/2014/main" id="{0AA171C7-0112-337D-22F1-4B27EBF3B8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44721" y="0"/>
            <a:ext cx="4677075" cy="6858000"/>
          </a:xfrm>
          <a:prstGeom prst="rect">
            <a:avLst/>
          </a:prstGeom>
          <a:noFill/>
          <a:ln>
            <a:noFill/>
          </a:ln>
        </p:spPr>
      </p:pic>
    </p:spTree>
    <p:extLst>
      <p:ext uri="{BB962C8B-B14F-4D97-AF65-F5344CB8AC3E}">
        <p14:creationId xmlns:p14="http://schemas.microsoft.com/office/powerpoint/2010/main" val="249135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CDD2C7A-6A78-A806-85F5-AB54CFE252F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86658802-1DB3-1CD6-2FE4-B3B2408D6EB6}"/>
              </a:ext>
            </a:extLst>
          </p:cNvPr>
          <p:cNvSpPr>
            <a:spLocks noGrp="1"/>
          </p:cNvSpPr>
          <p:nvPr>
            <p:ph type="title"/>
          </p:nvPr>
        </p:nvSpPr>
        <p:spPr>
          <a:xfrm>
            <a:off x="842597" y="156238"/>
            <a:ext cx="8596668" cy="812505"/>
          </a:xfrm>
        </p:spPr>
        <p:txBody>
          <a:bodyPr>
            <a:normAutofit/>
          </a:bodyPr>
          <a:lstStyle/>
          <a:p>
            <a:r>
              <a:rPr lang="tr-TR" dirty="0"/>
              <a:t>Work Breakdown Structure WBS</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3" name="İçerik Yer Tutucusu 2">
            <a:extLst>
              <a:ext uri="{FF2B5EF4-FFF2-40B4-BE49-F238E27FC236}">
                <a16:creationId xmlns:a16="http://schemas.microsoft.com/office/drawing/2014/main" id="{44486528-EF2A-072D-7649-E094775672D2}"/>
              </a:ext>
            </a:extLst>
          </p:cNvPr>
          <p:cNvSpPr>
            <a:spLocks noGrp="1"/>
          </p:cNvSpPr>
          <p:nvPr>
            <p:ph idx="1"/>
          </p:nvPr>
        </p:nvSpPr>
        <p:spPr>
          <a:xfrm>
            <a:off x="1333502" y="968743"/>
            <a:ext cx="9753598" cy="5444757"/>
          </a:xfrm>
        </p:spPr>
        <p:txBody>
          <a:bodyPr>
            <a:normAutofit lnSpcReduction="10000"/>
          </a:bodyPr>
          <a:lstStyle/>
          <a:p>
            <a:r>
              <a:rPr lang="tr-TR" b="1" dirty="0"/>
              <a:t>OUR APPROACH TO BREAKDOWN THE TASKS FOR WBS</a:t>
            </a:r>
          </a:p>
          <a:p>
            <a:pPr marL="457200" lvl="1" indent="0">
              <a:buNone/>
            </a:pPr>
            <a:r>
              <a:rPr lang="tr-TR" dirty="0"/>
              <a:t>We aimed to break down the </a:t>
            </a:r>
            <a:r>
              <a:rPr lang="tr-TR" b="1" dirty="0"/>
              <a:t>Plant Disease SRS</a:t>
            </a:r>
            <a:r>
              <a:rPr lang="tr-TR" dirty="0"/>
              <a:t> into manageable task modules and corresponding tasks. This process allowed us to organize tasks systematically and assign responsibilities clearly. The following prompt was used:</a:t>
            </a:r>
          </a:p>
          <a:p>
            <a:pPr marL="457200" lvl="1" indent="0">
              <a:buNone/>
            </a:pPr>
            <a:endParaRPr lang="tr-TR" dirty="0"/>
          </a:p>
          <a:p>
            <a:r>
              <a:rPr lang="tr-TR" b="1" dirty="0"/>
              <a:t>INITIAL PROMPT </a:t>
            </a:r>
          </a:p>
          <a:p>
            <a:pPr marL="457200" lvl="1" indent="0" algn="just">
              <a:buNone/>
            </a:pPr>
            <a:r>
              <a:rPr lang="tr-TR" i="1" dirty="0"/>
              <a:t>Analyze the given SRS document as a project manager and break it down into task </a:t>
            </a:r>
            <a:r>
              <a:rPr lang="en-US" i="1" noProof="1"/>
              <a:t>modules</a:t>
            </a:r>
            <a:r>
              <a:rPr lang="tr-TR" i="1" dirty="0"/>
              <a:t>. Then, list only the titles of the corresponding tasks under the title of their modules. Assign each task to the respective person assuming the tasks would be done by the following roles: PM: Ayşe, TTL: İrem, Mobile Dev: Efe, AI Dev: Irmak, DevOps: Emre, QA: Pamir. Complete the analysis module by module, starting with Preliminary Work, and seek approval before proceeding to the next module. Ensure that the output includes only task titles with the assigned person written next to the task within the module title. Use the module structure: Preliminary Work, Machine Learning &amp; AI Module, Web (Backend/Frontend), Non-Dev Tasks, and DevOps.</a:t>
            </a:r>
          </a:p>
          <a:p>
            <a:pPr marL="457200" lvl="1" indent="0" algn="just">
              <a:buNone/>
            </a:pPr>
            <a:endParaRPr lang="tr-TR" i="1" dirty="0"/>
          </a:p>
          <a:p>
            <a:r>
              <a:rPr lang="tr-TR" b="1" dirty="0"/>
              <a:t>ITERATIVE PROMPTS: </a:t>
            </a:r>
            <a:r>
              <a:rPr lang="tr-TR" i="1" dirty="0"/>
              <a:t>next</a:t>
            </a:r>
          </a:p>
          <a:p>
            <a:pPr marL="457200" lvl="1" indent="0">
              <a:buNone/>
            </a:pPr>
            <a:r>
              <a:rPr lang="tr-TR" dirty="0"/>
              <a:t>We used the following prompt to transition to the next task module and identify the corresponding tasks under their respective module titles.</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Tree>
    <p:extLst>
      <p:ext uri="{BB962C8B-B14F-4D97-AF65-F5344CB8AC3E}">
        <p14:creationId xmlns:p14="http://schemas.microsoft.com/office/powerpoint/2010/main" val="3181120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4FE4E4DB-63F4-58C1-CC29-68E77929E1AD}"/>
              </a:ext>
            </a:extLst>
          </p:cNvPr>
          <p:cNvSpPr>
            <a:spLocks noGrp="1"/>
          </p:cNvSpPr>
          <p:nvPr>
            <p:ph type="title"/>
          </p:nvPr>
        </p:nvSpPr>
        <p:spPr>
          <a:xfrm>
            <a:off x="643467" y="816638"/>
            <a:ext cx="3367359" cy="5224724"/>
          </a:xfrm>
        </p:spPr>
        <p:txBody>
          <a:bodyPr anchor="ctr">
            <a:normAutofit/>
          </a:bodyPr>
          <a:lstStyle/>
          <a:p>
            <a:r>
              <a:rPr lang="tr-TR" dirty="0"/>
              <a:t>CONTENTS</a:t>
            </a:r>
          </a:p>
        </p:txBody>
      </p:sp>
      <p:sp>
        <p:nvSpPr>
          <p:cNvPr id="36" name="İçerik Yer Tutucusu 2">
            <a:extLst>
              <a:ext uri="{FF2B5EF4-FFF2-40B4-BE49-F238E27FC236}">
                <a16:creationId xmlns:a16="http://schemas.microsoft.com/office/drawing/2014/main" id="{90E58903-E153-62EF-682A-52B258CA5A71}"/>
              </a:ext>
            </a:extLst>
          </p:cNvPr>
          <p:cNvSpPr>
            <a:spLocks noGrp="1"/>
          </p:cNvSpPr>
          <p:nvPr>
            <p:ph idx="1"/>
          </p:nvPr>
        </p:nvSpPr>
        <p:spPr>
          <a:xfrm>
            <a:off x="4654295" y="816638"/>
            <a:ext cx="4619706" cy="5224724"/>
          </a:xfrm>
        </p:spPr>
        <p:txBody>
          <a:bodyPr anchor="ctr">
            <a:normAutofit/>
          </a:bodyPr>
          <a:lstStyle/>
          <a:p>
            <a:r>
              <a:rPr lang="tr-TR" dirty="0"/>
              <a:t>Introduction</a:t>
            </a:r>
          </a:p>
          <a:p>
            <a:r>
              <a:rPr lang="tr-TR" dirty="0"/>
              <a:t>SRS Review and Corrections</a:t>
            </a:r>
          </a:p>
          <a:p>
            <a:r>
              <a:rPr lang="tr-TR" dirty="0"/>
              <a:t>UML Creation</a:t>
            </a:r>
          </a:p>
          <a:p>
            <a:r>
              <a:rPr lang="tr-TR" dirty="0"/>
              <a:t>Work Breakdown Structure (WBS)</a:t>
            </a:r>
          </a:p>
          <a:p>
            <a:r>
              <a:rPr lang="tr-TR" dirty="0"/>
              <a:t>Task Dependencies</a:t>
            </a:r>
          </a:p>
          <a:p>
            <a:r>
              <a:rPr lang="tr-TR" dirty="0"/>
              <a:t>Task Estimations</a:t>
            </a:r>
          </a:p>
          <a:p>
            <a:r>
              <a:rPr lang="tr-TR" dirty="0"/>
              <a:t>Gantt Chart Creation</a:t>
            </a:r>
          </a:p>
          <a:p>
            <a:r>
              <a:rPr lang="tr-TR" dirty="0"/>
              <a:t>Risk Identification</a:t>
            </a:r>
          </a:p>
          <a:p>
            <a:r>
              <a:rPr lang="tr-TR" dirty="0" err="1"/>
              <a:t>Conclusion</a:t>
            </a:r>
            <a:endParaRPr lang="tr-TR" dirty="0"/>
          </a:p>
        </p:txBody>
      </p:sp>
    </p:spTree>
    <p:extLst>
      <p:ext uri="{BB962C8B-B14F-4D97-AF65-F5344CB8AC3E}">
        <p14:creationId xmlns:p14="http://schemas.microsoft.com/office/powerpoint/2010/main" val="41681942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4" name="Başlık 1">
            <a:extLst>
              <a:ext uri="{FF2B5EF4-FFF2-40B4-BE49-F238E27FC236}">
                <a16:creationId xmlns:a16="http://schemas.microsoft.com/office/drawing/2014/main" id="{221255E2-6774-2C61-1331-D6212037D485}"/>
              </a:ext>
            </a:extLst>
          </p:cNvPr>
          <p:cNvSpPr>
            <a:spLocks noGrp="1"/>
          </p:cNvSpPr>
          <p:nvPr>
            <p:ph type="title"/>
          </p:nvPr>
        </p:nvSpPr>
        <p:spPr>
          <a:xfrm>
            <a:off x="842597" y="156238"/>
            <a:ext cx="6739303" cy="812505"/>
          </a:xfrm>
        </p:spPr>
        <p:txBody>
          <a:bodyPr>
            <a:normAutofit/>
          </a:bodyPr>
          <a:lstStyle/>
          <a:p>
            <a:r>
              <a:rPr lang="tr-TR" dirty="0"/>
              <a:t>Work Breakdown Structure WBS</a:t>
            </a:r>
          </a:p>
        </p:txBody>
      </p:sp>
      <p:pic>
        <p:nvPicPr>
          <p:cNvPr id="6" name="İçerik Yer Tutucusu 5">
            <a:extLst>
              <a:ext uri="{FF2B5EF4-FFF2-40B4-BE49-F238E27FC236}">
                <a16:creationId xmlns:a16="http://schemas.microsoft.com/office/drawing/2014/main" id="{B286FE11-8694-68B8-8667-CFF7312D627D}"/>
              </a:ext>
            </a:extLst>
          </p:cNvPr>
          <p:cNvPicPr>
            <a:picLocks noGrp="1" noChangeAspect="1"/>
          </p:cNvPicPr>
          <p:nvPr>
            <p:ph idx="1"/>
          </p:nvPr>
        </p:nvPicPr>
        <p:blipFill>
          <a:blip r:embed="rId2"/>
          <a:stretch>
            <a:fillRect/>
          </a:stretch>
        </p:blipFill>
        <p:spPr>
          <a:xfrm>
            <a:off x="7451467" y="8127"/>
            <a:ext cx="4740534" cy="6858000"/>
          </a:xfrm>
        </p:spPr>
      </p:pic>
      <p:sp>
        <p:nvSpPr>
          <p:cNvPr id="7" name="İçerik Yer Tutucusu 2">
            <a:extLst>
              <a:ext uri="{FF2B5EF4-FFF2-40B4-BE49-F238E27FC236}">
                <a16:creationId xmlns:a16="http://schemas.microsoft.com/office/drawing/2014/main" id="{812FCCEC-9710-B8A3-1EEA-44AE5FD59C29}"/>
              </a:ext>
            </a:extLst>
          </p:cNvPr>
          <p:cNvSpPr txBox="1">
            <a:spLocks/>
          </p:cNvSpPr>
          <p:nvPr/>
        </p:nvSpPr>
        <p:spPr>
          <a:xfrm>
            <a:off x="375334" y="919773"/>
            <a:ext cx="7076131" cy="56661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r>
              <a:rPr lang="tr-TR" sz="1600" b="1" dirty="0"/>
              <a:t>GPTs RESPONSE:</a:t>
            </a:r>
          </a:p>
          <a:p>
            <a:pPr marL="457200" lvl="1" indent="0">
              <a:lnSpc>
                <a:spcPct val="90000"/>
              </a:lnSpc>
              <a:buNone/>
            </a:pPr>
            <a:r>
              <a:rPr lang="tr-TR" sz="1400" dirty="0"/>
              <a:t>At this stage, we found GPT’s </a:t>
            </a:r>
            <a:r>
              <a:rPr lang="tr-TR" sz="1400" dirty="0" err="1"/>
              <a:t>response</a:t>
            </a:r>
            <a:r>
              <a:rPr lang="tr-TR" sz="1400" dirty="0"/>
              <a:t> </a:t>
            </a:r>
            <a:r>
              <a:rPr lang="tr-TR" sz="1400" dirty="0" err="1"/>
              <a:t>effective</a:t>
            </a:r>
            <a:r>
              <a:rPr lang="tr-TR" sz="1400" dirty="0"/>
              <a:t> for a </a:t>
            </a:r>
            <a:r>
              <a:rPr lang="tr-TR" sz="1400" dirty="0" err="1"/>
              <a:t>first</a:t>
            </a:r>
            <a:r>
              <a:rPr lang="tr-TR" sz="1400" dirty="0"/>
              <a:t> </a:t>
            </a:r>
            <a:r>
              <a:rPr lang="tr-TR" sz="1400" dirty="0" err="1"/>
              <a:t>attempt</a:t>
            </a:r>
            <a:r>
              <a:rPr lang="tr-TR" sz="1400" dirty="0"/>
              <a:t>, as it </a:t>
            </a:r>
            <a:r>
              <a:rPr lang="tr-TR" sz="1400" dirty="0" err="1"/>
              <a:t>successfully</a:t>
            </a:r>
            <a:r>
              <a:rPr lang="tr-TR" sz="1400" dirty="0"/>
              <a:t> </a:t>
            </a:r>
            <a:r>
              <a:rPr lang="tr-TR" sz="1400" dirty="0" err="1"/>
              <a:t>understood</a:t>
            </a:r>
            <a:r>
              <a:rPr lang="tr-TR" sz="1400" dirty="0"/>
              <a:t> the </a:t>
            </a:r>
            <a:r>
              <a:rPr lang="tr-TR" sz="1400" dirty="0" err="1"/>
              <a:t>relationship</a:t>
            </a:r>
            <a:r>
              <a:rPr lang="tr-TR" sz="1400" dirty="0"/>
              <a:t> </a:t>
            </a:r>
            <a:r>
              <a:rPr lang="tr-TR" sz="1400" dirty="0" err="1"/>
              <a:t>between</a:t>
            </a:r>
            <a:r>
              <a:rPr lang="tr-TR" sz="1400" dirty="0"/>
              <a:t> </a:t>
            </a:r>
            <a:r>
              <a:rPr lang="tr-TR" sz="1400" dirty="0" err="1"/>
              <a:t>work</a:t>
            </a:r>
            <a:r>
              <a:rPr lang="tr-TR" sz="1400" dirty="0"/>
              <a:t> </a:t>
            </a:r>
            <a:r>
              <a:rPr lang="tr-TR" sz="1400" dirty="0" err="1"/>
              <a:t>modules</a:t>
            </a:r>
            <a:r>
              <a:rPr lang="tr-TR" sz="1400" dirty="0"/>
              <a:t> and their corresponding tasks. </a:t>
            </a:r>
            <a:r>
              <a:rPr lang="tr-TR" sz="1400" dirty="0" err="1"/>
              <a:t>However</a:t>
            </a:r>
            <a:r>
              <a:rPr lang="tr-TR" sz="1400" dirty="0"/>
              <a:t>, some tasks </a:t>
            </a:r>
            <a:r>
              <a:rPr lang="tr-TR" sz="1400" dirty="0" err="1"/>
              <a:t>were</a:t>
            </a:r>
            <a:r>
              <a:rPr lang="tr-TR" sz="1400" dirty="0"/>
              <a:t> </a:t>
            </a:r>
            <a:r>
              <a:rPr lang="tr-TR" sz="1400" dirty="0" err="1"/>
              <a:t>overly</a:t>
            </a:r>
            <a:r>
              <a:rPr lang="tr-TR" sz="1400" dirty="0"/>
              <a:t> "</a:t>
            </a:r>
            <a:r>
              <a:rPr lang="tr-TR" sz="1400" dirty="0" err="1"/>
              <a:t>atomic</a:t>
            </a:r>
            <a:r>
              <a:rPr lang="tr-TR" sz="1400" dirty="0"/>
              <a:t>" and not </a:t>
            </a:r>
            <a:r>
              <a:rPr lang="tr-TR" sz="1400" dirty="0" err="1"/>
              <a:t>entirely</a:t>
            </a:r>
            <a:r>
              <a:rPr lang="tr-TR" sz="1400" dirty="0"/>
              <a:t> </a:t>
            </a:r>
            <a:r>
              <a:rPr lang="tr-TR" sz="1400" dirty="0" err="1"/>
              <a:t>suitable</a:t>
            </a:r>
            <a:r>
              <a:rPr lang="tr-TR" sz="1400" dirty="0"/>
              <a:t> for </a:t>
            </a:r>
            <a:r>
              <a:rPr lang="tr-TR" sz="1400" dirty="0" err="1"/>
              <a:t>creating</a:t>
            </a:r>
            <a:r>
              <a:rPr lang="tr-TR" sz="1400" dirty="0"/>
              <a:t> a </a:t>
            </a:r>
            <a:r>
              <a:rPr lang="tr-TR" sz="1400" dirty="0" err="1"/>
              <a:t>clear</a:t>
            </a:r>
            <a:r>
              <a:rPr lang="tr-TR" sz="1400" dirty="0"/>
              <a:t> WBS </a:t>
            </a:r>
            <a:r>
              <a:rPr lang="tr-TR" sz="1400" dirty="0" err="1"/>
              <a:t>diagram</a:t>
            </a:r>
            <a:r>
              <a:rPr lang="tr-TR" sz="1400" dirty="0"/>
              <a:t>. This </a:t>
            </a:r>
            <a:r>
              <a:rPr lang="tr-TR" sz="1400" dirty="0" err="1"/>
              <a:t>issue</a:t>
            </a:r>
            <a:r>
              <a:rPr lang="tr-TR" sz="1400" dirty="0"/>
              <a:t> was identified and corrected in </a:t>
            </a:r>
            <a:r>
              <a:rPr lang="tr-TR" sz="1400" dirty="0" err="1"/>
              <a:t>subsequent</a:t>
            </a:r>
            <a:r>
              <a:rPr lang="tr-TR" sz="1400" dirty="0"/>
              <a:t> </a:t>
            </a:r>
            <a:r>
              <a:rPr lang="tr-TR" sz="1400" dirty="0" err="1"/>
              <a:t>iterations</a:t>
            </a:r>
            <a:r>
              <a:rPr lang="tr-TR" sz="1400" dirty="0"/>
              <a:t> for </a:t>
            </a:r>
            <a:r>
              <a:rPr lang="tr-TR" sz="1400" dirty="0" err="1"/>
              <a:t>improved</a:t>
            </a:r>
            <a:r>
              <a:rPr lang="tr-TR" sz="1400" dirty="0"/>
              <a:t> output.</a:t>
            </a:r>
            <a:br>
              <a:rPr lang="tr-TR" sz="1200" dirty="0"/>
            </a:br>
            <a:endParaRPr lang="tr-TR" sz="1600" dirty="0"/>
          </a:p>
          <a:p>
            <a:r>
              <a:rPr lang="tr-TR" sz="1600" b="1" dirty="0"/>
              <a:t>Next  </a:t>
            </a:r>
            <a:r>
              <a:rPr lang="tr-TR" sz="1600" b="1" dirty="0" err="1"/>
              <a:t>Steps</a:t>
            </a:r>
            <a:r>
              <a:rPr lang="tr-TR" sz="1600" b="1" dirty="0"/>
              <a:t>: </a:t>
            </a:r>
          </a:p>
          <a:p>
            <a:pPr marL="457200" lvl="1" indent="0">
              <a:lnSpc>
                <a:spcPct val="90000"/>
              </a:lnSpc>
              <a:buNone/>
            </a:pPr>
            <a:r>
              <a:rPr lang="tr-TR" sz="1600" dirty="0"/>
              <a:t>We </a:t>
            </a:r>
            <a:r>
              <a:rPr lang="tr-TR" sz="1600" dirty="0" err="1"/>
              <a:t>instructed</a:t>
            </a:r>
            <a:r>
              <a:rPr lang="tr-TR" sz="1600" dirty="0"/>
              <a:t> GPT to </a:t>
            </a:r>
            <a:r>
              <a:rPr lang="tr-TR" sz="1600" dirty="0" err="1"/>
              <a:t>generate</a:t>
            </a:r>
            <a:r>
              <a:rPr lang="tr-TR" sz="1600" dirty="0"/>
              <a:t> </a:t>
            </a:r>
            <a:r>
              <a:rPr lang="tr-TR" sz="1600" b="1" dirty="0" err="1"/>
              <a:t>PlantUML</a:t>
            </a:r>
            <a:r>
              <a:rPr lang="tr-TR" sz="1600" b="1" dirty="0"/>
              <a:t> </a:t>
            </a:r>
            <a:r>
              <a:rPr lang="tr-TR" sz="1600" b="1" dirty="0" err="1"/>
              <a:t>code</a:t>
            </a:r>
            <a:r>
              <a:rPr lang="tr-TR" sz="1600" dirty="0"/>
              <a:t> for the WBS, </a:t>
            </a:r>
            <a:r>
              <a:rPr lang="tr-TR" sz="1600" dirty="0" err="1"/>
              <a:t>enabling</a:t>
            </a:r>
            <a:r>
              <a:rPr lang="tr-TR" sz="1600" dirty="0"/>
              <a:t> us to </a:t>
            </a:r>
            <a:r>
              <a:rPr lang="tr-TR" sz="1600" dirty="0" err="1"/>
              <a:t>create</a:t>
            </a:r>
            <a:r>
              <a:rPr lang="tr-TR" sz="1600" dirty="0"/>
              <a:t> a </a:t>
            </a:r>
            <a:r>
              <a:rPr lang="tr-TR" sz="1600" dirty="0" err="1"/>
              <a:t>visual</a:t>
            </a:r>
            <a:r>
              <a:rPr lang="tr-TR" sz="1600" dirty="0"/>
              <a:t> </a:t>
            </a:r>
            <a:r>
              <a:rPr lang="tr-TR" sz="1600" dirty="0" err="1"/>
              <a:t>diagram</a:t>
            </a:r>
            <a:r>
              <a:rPr lang="tr-TR" sz="1600" dirty="0"/>
              <a:t> of the </a:t>
            </a:r>
            <a:r>
              <a:rPr lang="tr-TR" sz="1600" dirty="0" err="1"/>
              <a:t>breakdown</a:t>
            </a:r>
            <a:r>
              <a:rPr lang="tr-TR" sz="1600" dirty="0"/>
              <a:t> structure. </a:t>
            </a:r>
            <a:endParaRPr lang="tr-TR" sz="1300" dirty="0"/>
          </a:p>
        </p:txBody>
      </p:sp>
    </p:spTree>
    <p:extLst>
      <p:ext uri="{BB962C8B-B14F-4D97-AF65-F5344CB8AC3E}">
        <p14:creationId xmlns:p14="http://schemas.microsoft.com/office/powerpoint/2010/main" val="26854475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4AB691D-BE8F-B65B-6375-F3EE77071A7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7CC116-E26F-D554-D16A-924505177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64DD384-B7CC-3BA7-BCF5-4DCBA4894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01155EC6-9593-3771-8998-F458B2C56963}"/>
              </a:ext>
            </a:extLst>
          </p:cNvPr>
          <p:cNvSpPr>
            <a:spLocks noGrp="1"/>
          </p:cNvSpPr>
          <p:nvPr>
            <p:ph idx="1"/>
          </p:nvPr>
        </p:nvSpPr>
        <p:spPr>
          <a:xfrm>
            <a:off x="1333501" y="968743"/>
            <a:ext cx="10409766" cy="5072619"/>
          </a:xfrm>
        </p:spPr>
        <p:txBody>
          <a:bodyPr>
            <a:normAutofit/>
          </a:bodyPr>
          <a:lstStyle/>
          <a:p>
            <a:pPr marL="457200" lvl="1" indent="0">
              <a:buNone/>
            </a:pPr>
            <a:endParaRPr lang="tr-TR" b="1" dirty="0"/>
          </a:p>
          <a:p>
            <a:r>
              <a:rPr lang="tr-TR" b="1" dirty="0"/>
              <a:t>PROMPT FOR CREATING WBS</a:t>
            </a:r>
          </a:p>
          <a:p>
            <a:pPr marL="457200" lvl="1" indent="0" algn="just">
              <a:buNone/>
            </a:pPr>
            <a:r>
              <a:rPr lang="tr-TR" i="1" dirty="0"/>
              <a:t>Using the </a:t>
            </a:r>
            <a:r>
              <a:rPr lang="tr-TR" i="1" dirty="0" err="1"/>
              <a:t>provided</a:t>
            </a:r>
            <a:r>
              <a:rPr lang="tr-TR" i="1" dirty="0"/>
              <a:t> </a:t>
            </a:r>
            <a:r>
              <a:rPr lang="tr-TR" i="1" dirty="0" err="1"/>
              <a:t>information</a:t>
            </a:r>
            <a:r>
              <a:rPr lang="tr-TR" i="1" dirty="0"/>
              <a:t>, </a:t>
            </a:r>
            <a:r>
              <a:rPr lang="tr-TR" i="1" dirty="0" err="1"/>
              <a:t>create</a:t>
            </a:r>
            <a:r>
              <a:rPr lang="tr-TR" i="1" dirty="0"/>
              <a:t> a </a:t>
            </a:r>
            <a:r>
              <a:rPr lang="tr-TR" i="1" dirty="0" err="1"/>
              <a:t>work</a:t>
            </a:r>
            <a:r>
              <a:rPr lang="tr-TR" i="1" dirty="0"/>
              <a:t> </a:t>
            </a:r>
            <a:r>
              <a:rPr lang="tr-TR" i="1" dirty="0" err="1"/>
              <a:t>breakdown</a:t>
            </a:r>
            <a:r>
              <a:rPr lang="tr-TR" i="1" dirty="0"/>
              <a:t> </a:t>
            </a:r>
            <a:r>
              <a:rPr lang="tr-TR" i="1" dirty="0" err="1"/>
              <a:t>chart</a:t>
            </a:r>
            <a:r>
              <a:rPr lang="tr-TR" i="1" dirty="0"/>
              <a:t> in </a:t>
            </a:r>
            <a:r>
              <a:rPr lang="tr-TR" i="1" dirty="0" err="1"/>
              <a:t>PlantUML</a:t>
            </a:r>
            <a:r>
              <a:rPr lang="tr-TR" i="1" dirty="0"/>
              <a:t> </a:t>
            </a:r>
            <a:r>
              <a:rPr lang="tr-TR" i="1" dirty="0" err="1"/>
              <a:t>code</a:t>
            </a:r>
            <a:r>
              <a:rPr lang="tr-TR" i="1" dirty="0"/>
              <a:t> format for the Plant Disease </a:t>
            </a:r>
            <a:r>
              <a:rPr lang="tr-TR" i="1" dirty="0" err="1"/>
              <a:t>Detection</a:t>
            </a:r>
            <a:r>
              <a:rPr lang="tr-TR" i="1" dirty="0"/>
              <a:t> </a:t>
            </a:r>
            <a:r>
              <a:rPr lang="tr-TR" i="1" dirty="0" err="1"/>
              <a:t>System</a:t>
            </a:r>
            <a:r>
              <a:rPr lang="tr-TR" i="1" dirty="0"/>
              <a:t> project. </a:t>
            </a:r>
            <a:r>
              <a:rPr lang="tr-TR" i="1" dirty="0" err="1"/>
              <a:t>Include</a:t>
            </a:r>
            <a:r>
              <a:rPr lang="tr-TR" i="1" dirty="0"/>
              <a:t> the </a:t>
            </a:r>
            <a:r>
              <a:rPr lang="tr-TR" i="1" dirty="0" err="1"/>
              <a:t>modules</a:t>
            </a:r>
            <a:r>
              <a:rPr lang="tr-TR" i="1" dirty="0"/>
              <a:t> as </a:t>
            </a:r>
            <a:r>
              <a:rPr lang="tr-TR" i="1" dirty="0" err="1"/>
              <a:t>nodes</a:t>
            </a:r>
            <a:r>
              <a:rPr lang="tr-TR" i="1" dirty="0"/>
              <a:t> (Preliminary Work, Machine Learning &amp; AI Module, Web (Backend/Frontend), Non-Dev Tasks, DevOps) and the corresponding </a:t>
            </a:r>
            <a:r>
              <a:rPr lang="tr-TR" i="1" dirty="0" err="1"/>
              <a:t>atomic</a:t>
            </a:r>
            <a:r>
              <a:rPr lang="tr-TR" i="1" dirty="0"/>
              <a:t> task titles assigned to the </a:t>
            </a:r>
            <a:r>
              <a:rPr lang="tr-TR" i="1" dirty="0" err="1"/>
              <a:t>designated</a:t>
            </a:r>
            <a:r>
              <a:rPr lang="tr-TR" i="1" dirty="0"/>
              <a:t> </a:t>
            </a:r>
            <a:r>
              <a:rPr lang="tr-TR" i="1" dirty="0" err="1"/>
              <a:t>team</a:t>
            </a:r>
            <a:r>
              <a:rPr lang="tr-TR" i="1" dirty="0"/>
              <a:t> </a:t>
            </a:r>
            <a:r>
              <a:rPr lang="tr-TR" i="1" dirty="0" err="1"/>
              <a:t>members</a:t>
            </a:r>
            <a:r>
              <a:rPr lang="tr-TR" i="1" dirty="0"/>
              <a:t> (PM: Ayşe, TTL: İrem, Mobile Dev: Efe, AI Dev: Irmak, DevOps: Emre, QA: Pamir). Ensure the </a:t>
            </a:r>
            <a:r>
              <a:rPr lang="tr-TR" i="1" dirty="0" err="1"/>
              <a:t>chart</a:t>
            </a:r>
            <a:r>
              <a:rPr lang="tr-TR" i="1" dirty="0"/>
              <a:t> is </a:t>
            </a:r>
            <a:r>
              <a:rPr lang="tr-TR" i="1" dirty="0" err="1"/>
              <a:t>simple</a:t>
            </a:r>
            <a:r>
              <a:rPr lang="tr-TR" i="1" dirty="0"/>
              <a:t> by </a:t>
            </a:r>
            <a:r>
              <a:rPr lang="tr-TR" i="1" dirty="0" err="1"/>
              <a:t>grouping</a:t>
            </a:r>
            <a:r>
              <a:rPr lang="tr-TR" i="1" dirty="0"/>
              <a:t> </a:t>
            </a:r>
            <a:r>
              <a:rPr lang="tr-TR" i="1" dirty="0" err="1"/>
              <a:t>related</a:t>
            </a:r>
            <a:r>
              <a:rPr lang="tr-TR" i="1" dirty="0"/>
              <a:t> tasks and </a:t>
            </a:r>
            <a:r>
              <a:rPr lang="tr-TR" i="1" dirty="0" err="1"/>
              <a:t>listing</a:t>
            </a:r>
            <a:r>
              <a:rPr lang="tr-TR" i="1" dirty="0"/>
              <a:t> only </a:t>
            </a:r>
            <a:r>
              <a:rPr lang="tr-TR" i="1" dirty="0" err="1"/>
              <a:t>atomic</a:t>
            </a:r>
            <a:r>
              <a:rPr lang="tr-TR" i="1" dirty="0"/>
              <a:t> tasks for each module in the </a:t>
            </a:r>
            <a:r>
              <a:rPr lang="tr-TR" i="1" dirty="0" err="1"/>
              <a:t>work</a:t>
            </a:r>
            <a:r>
              <a:rPr lang="tr-TR" i="1" dirty="0"/>
              <a:t> </a:t>
            </a:r>
            <a:r>
              <a:rPr lang="tr-TR" i="1" dirty="0" err="1"/>
              <a:t>breakdown</a:t>
            </a:r>
            <a:r>
              <a:rPr lang="tr-TR" i="1" dirty="0"/>
              <a:t> structure </a:t>
            </a:r>
            <a:r>
              <a:rPr lang="tr-TR" i="1" dirty="0" err="1"/>
              <a:t>diagram</a:t>
            </a:r>
            <a:r>
              <a:rPr lang="tr-TR" i="1" dirty="0"/>
              <a:t>. Write only the </a:t>
            </a:r>
            <a:r>
              <a:rPr lang="tr-TR" i="1" dirty="0" err="1"/>
              <a:t>PlantUML</a:t>
            </a:r>
            <a:r>
              <a:rPr lang="tr-TR" i="1" dirty="0"/>
              <a:t> </a:t>
            </a:r>
            <a:r>
              <a:rPr lang="tr-TR" i="1" dirty="0" err="1"/>
              <a:t>code</a:t>
            </a:r>
            <a:r>
              <a:rPr lang="tr-TR" i="1" dirty="0"/>
              <a:t>.</a:t>
            </a:r>
          </a:p>
          <a:p>
            <a:pPr marL="457200" lvl="1" indent="0" algn="just">
              <a:buNone/>
            </a:pPr>
            <a:br>
              <a:rPr lang="tr-TR" i="1" dirty="0"/>
            </a:br>
            <a:endParaRPr lang="tr-TR" i="1" dirty="0"/>
          </a:p>
          <a:p>
            <a:r>
              <a:rPr lang="tr-TR" b="1" dirty="0"/>
              <a:t>ITERATIVE PROMPTS</a:t>
            </a:r>
          </a:p>
          <a:p>
            <a:pPr marL="457200" lvl="1" indent="0">
              <a:buNone/>
            </a:pPr>
            <a:r>
              <a:rPr lang="tr-TR" dirty="0"/>
              <a:t>We </a:t>
            </a:r>
            <a:r>
              <a:rPr lang="tr-TR" dirty="0" err="1"/>
              <a:t>did</a:t>
            </a:r>
            <a:r>
              <a:rPr lang="tr-TR" dirty="0"/>
              <a:t> not use </a:t>
            </a:r>
            <a:r>
              <a:rPr lang="tr-TR" dirty="0" err="1"/>
              <a:t>specific</a:t>
            </a:r>
            <a:r>
              <a:rPr lang="tr-TR" dirty="0"/>
              <a:t> iterative prompts. </a:t>
            </a:r>
            <a:r>
              <a:rPr lang="tr-TR" dirty="0" err="1"/>
              <a:t>Instead</a:t>
            </a:r>
            <a:r>
              <a:rPr lang="tr-TR" dirty="0"/>
              <a:t>, we </a:t>
            </a:r>
            <a:r>
              <a:rPr lang="tr-TR" dirty="0" err="1"/>
              <a:t>provided</a:t>
            </a:r>
            <a:r>
              <a:rPr lang="tr-TR" dirty="0"/>
              <a:t> </a:t>
            </a:r>
            <a:r>
              <a:rPr lang="tr-TR" dirty="0" err="1"/>
              <a:t>direct</a:t>
            </a:r>
            <a:r>
              <a:rPr lang="tr-TR" dirty="0"/>
              <a:t> </a:t>
            </a:r>
            <a:r>
              <a:rPr lang="tr-TR" dirty="0" err="1"/>
              <a:t>feedback</a:t>
            </a:r>
            <a:r>
              <a:rPr lang="tr-TR" dirty="0"/>
              <a:t> </a:t>
            </a:r>
            <a:r>
              <a:rPr lang="tr-TR" dirty="0" err="1"/>
              <a:t>such</a:t>
            </a:r>
            <a:r>
              <a:rPr lang="tr-TR" dirty="0"/>
              <a:t> as:</a:t>
            </a:r>
            <a:br>
              <a:rPr lang="tr-TR" dirty="0"/>
            </a:br>
            <a:r>
              <a:rPr lang="tr-TR" i="1" dirty="0"/>
              <a:t>"</a:t>
            </a:r>
            <a:r>
              <a:rPr lang="tr-TR" i="1" dirty="0" err="1"/>
              <a:t>Adjust</a:t>
            </a:r>
            <a:r>
              <a:rPr lang="tr-TR" i="1" dirty="0"/>
              <a:t> this </a:t>
            </a:r>
            <a:r>
              <a:rPr lang="tr-TR" i="1" dirty="0" err="1"/>
              <a:t>part</a:t>
            </a:r>
            <a:r>
              <a:rPr lang="tr-TR" i="1" dirty="0"/>
              <a:t>"</a:t>
            </a:r>
            <a:r>
              <a:rPr lang="tr-TR" dirty="0"/>
              <a:t> </a:t>
            </a:r>
            <a:r>
              <a:rPr lang="tr-TR" dirty="0" err="1"/>
              <a:t>or</a:t>
            </a:r>
            <a:r>
              <a:rPr lang="tr-TR" dirty="0"/>
              <a:t> </a:t>
            </a:r>
            <a:r>
              <a:rPr lang="tr-TR" i="1" dirty="0"/>
              <a:t>"</a:t>
            </a:r>
            <a:r>
              <a:rPr lang="tr-TR" i="1" dirty="0" err="1"/>
              <a:t>Change</a:t>
            </a:r>
            <a:r>
              <a:rPr lang="tr-TR" i="1" dirty="0"/>
              <a:t> that section"</a:t>
            </a:r>
            <a:r>
              <a:rPr lang="tr-TR" dirty="0"/>
              <a:t> to </a:t>
            </a:r>
            <a:r>
              <a:rPr lang="tr-TR" dirty="0" err="1"/>
              <a:t>refine</a:t>
            </a:r>
            <a:r>
              <a:rPr lang="tr-TR" dirty="0"/>
              <a:t> </a:t>
            </a:r>
            <a:r>
              <a:rPr lang="tr-TR" dirty="0" err="1"/>
              <a:t>outputs</a:t>
            </a:r>
            <a:r>
              <a:rPr lang="tr-TR" dirty="0"/>
              <a:t> for sections we found </a:t>
            </a:r>
            <a:r>
              <a:rPr lang="tr-TR" dirty="0" err="1"/>
              <a:t>unsatisfactory</a:t>
            </a:r>
            <a:r>
              <a:rPr lang="tr-TR" dirty="0"/>
              <a:t>.</a:t>
            </a:r>
          </a:p>
          <a:p>
            <a:endParaRPr lang="tr-TR" b="1" dirty="0"/>
          </a:p>
        </p:txBody>
      </p:sp>
      <p:sp>
        <p:nvSpPr>
          <p:cNvPr id="12" name="Isosceles Triangle 11">
            <a:extLst>
              <a:ext uri="{FF2B5EF4-FFF2-40B4-BE49-F238E27FC236}">
                <a16:creationId xmlns:a16="http://schemas.microsoft.com/office/drawing/2014/main" id="{62E52FC3-F7F9-9DD3-36F4-1C7DACDCA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4" name="Başlık 1">
            <a:extLst>
              <a:ext uri="{FF2B5EF4-FFF2-40B4-BE49-F238E27FC236}">
                <a16:creationId xmlns:a16="http://schemas.microsoft.com/office/drawing/2014/main" id="{A1872BF9-4330-FFFF-F9C1-9926E33A480A}"/>
              </a:ext>
            </a:extLst>
          </p:cNvPr>
          <p:cNvSpPr>
            <a:spLocks noGrp="1"/>
          </p:cNvSpPr>
          <p:nvPr>
            <p:ph type="title"/>
          </p:nvPr>
        </p:nvSpPr>
        <p:spPr>
          <a:xfrm>
            <a:off x="842597" y="156238"/>
            <a:ext cx="6739303" cy="812505"/>
          </a:xfrm>
        </p:spPr>
        <p:txBody>
          <a:bodyPr>
            <a:normAutofit/>
          </a:bodyPr>
          <a:lstStyle/>
          <a:p>
            <a:r>
              <a:rPr lang="tr-TR" dirty="0"/>
              <a:t>Work Breakdown Structure WBS</a:t>
            </a:r>
          </a:p>
        </p:txBody>
      </p:sp>
    </p:spTree>
    <p:extLst>
      <p:ext uri="{BB962C8B-B14F-4D97-AF65-F5344CB8AC3E}">
        <p14:creationId xmlns:p14="http://schemas.microsoft.com/office/powerpoint/2010/main" val="91621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248A9A-CD08-5361-E3D4-9B7D9A987CFE}"/>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3" name="Isosceles Triangle 12">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 name="Başlık 1">
            <a:extLst>
              <a:ext uri="{FF2B5EF4-FFF2-40B4-BE49-F238E27FC236}">
                <a16:creationId xmlns:a16="http://schemas.microsoft.com/office/drawing/2014/main" id="{43BC640B-CF74-04E2-1AE5-1E367A493DAA}"/>
              </a:ext>
            </a:extLst>
          </p:cNvPr>
          <p:cNvSpPr>
            <a:spLocks noGrp="1"/>
          </p:cNvSpPr>
          <p:nvPr>
            <p:ph type="title"/>
          </p:nvPr>
        </p:nvSpPr>
        <p:spPr>
          <a:xfrm>
            <a:off x="842597" y="156238"/>
            <a:ext cx="6739303" cy="812505"/>
          </a:xfrm>
        </p:spPr>
        <p:txBody>
          <a:bodyPr>
            <a:normAutofit/>
          </a:bodyPr>
          <a:lstStyle/>
          <a:p>
            <a:r>
              <a:rPr lang="tr-TR"/>
              <a:t>WBS – Final Result</a:t>
            </a:r>
          </a:p>
        </p:txBody>
      </p:sp>
      <p:pic>
        <p:nvPicPr>
          <p:cNvPr id="14" name="Resim 13" descr="metin, makbuz içeren bir resim&#10;&#10;Açıklama otomatik olarak oluşturuldu">
            <a:extLst>
              <a:ext uri="{FF2B5EF4-FFF2-40B4-BE49-F238E27FC236}">
                <a16:creationId xmlns:a16="http://schemas.microsoft.com/office/drawing/2014/main" id="{D8EA9779-34B1-2661-404A-D6036BED03BC}"/>
              </a:ext>
            </a:extLst>
          </p:cNvPr>
          <p:cNvPicPr>
            <a:picLocks noChangeAspect="1"/>
          </p:cNvPicPr>
          <p:nvPr/>
        </p:nvPicPr>
        <p:blipFill>
          <a:blip r:embed="rId2"/>
          <a:stretch>
            <a:fillRect/>
          </a:stretch>
        </p:blipFill>
        <p:spPr>
          <a:xfrm>
            <a:off x="-2" y="795647"/>
            <a:ext cx="12192001" cy="6062353"/>
          </a:xfrm>
          <a:prstGeom prst="rect">
            <a:avLst/>
          </a:prstGeom>
        </p:spPr>
      </p:pic>
    </p:spTree>
    <p:extLst>
      <p:ext uri="{BB962C8B-B14F-4D97-AF65-F5344CB8AC3E}">
        <p14:creationId xmlns:p14="http://schemas.microsoft.com/office/powerpoint/2010/main" val="10567924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620FE5-697D-F9DD-FB96-8823D712E4F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4595C014-AC3B-EF66-58F6-16E33C787909}"/>
              </a:ext>
            </a:extLst>
          </p:cNvPr>
          <p:cNvSpPr>
            <a:spLocks noGrp="1"/>
          </p:cNvSpPr>
          <p:nvPr>
            <p:ph idx="1"/>
          </p:nvPr>
        </p:nvSpPr>
        <p:spPr>
          <a:xfrm>
            <a:off x="660400" y="968744"/>
            <a:ext cx="10972800" cy="5520956"/>
          </a:xfrm>
        </p:spPr>
        <p:txBody>
          <a:bodyPr>
            <a:normAutofit fontScale="92500" lnSpcReduction="20000"/>
          </a:bodyPr>
          <a:lstStyle/>
          <a:p>
            <a:r>
              <a:rPr lang="tr-TR" b="1" dirty="0"/>
              <a:t>OUR APPROACH TO CREATE TASK DEPENDENCIES </a:t>
            </a:r>
          </a:p>
          <a:p>
            <a:pPr marL="457200" lvl="1" indent="0">
              <a:buNone/>
            </a:pPr>
            <a:r>
              <a:rPr lang="tr-TR" dirty="0" err="1"/>
              <a:t>After</a:t>
            </a:r>
            <a:r>
              <a:rPr lang="tr-TR" dirty="0"/>
              <a:t> </a:t>
            </a:r>
            <a:r>
              <a:rPr lang="tr-TR" dirty="0" err="1"/>
              <a:t>creating</a:t>
            </a:r>
            <a:r>
              <a:rPr lang="tr-TR" dirty="0"/>
              <a:t> the WBS for the Plant Disease </a:t>
            </a:r>
            <a:r>
              <a:rPr lang="tr-TR" dirty="0" err="1"/>
              <a:t>Detection</a:t>
            </a:r>
            <a:r>
              <a:rPr lang="tr-TR" dirty="0"/>
              <a:t> </a:t>
            </a:r>
            <a:r>
              <a:rPr lang="tr-TR" dirty="0" err="1"/>
              <a:t>System</a:t>
            </a:r>
            <a:r>
              <a:rPr lang="tr-TR" dirty="0"/>
              <a:t>, we used the following prompt to </a:t>
            </a:r>
            <a:r>
              <a:rPr lang="tr-TR" dirty="0" err="1"/>
              <a:t>generate</a:t>
            </a:r>
            <a:r>
              <a:rPr lang="tr-TR" dirty="0"/>
              <a:t> task </a:t>
            </a:r>
            <a:r>
              <a:rPr lang="tr-TR" dirty="0" err="1"/>
              <a:t>dependencies</a:t>
            </a:r>
            <a:r>
              <a:rPr lang="tr-TR" dirty="0"/>
              <a:t>. GPT effectively </a:t>
            </a:r>
            <a:r>
              <a:rPr lang="tr-TR" dirty="0" err="1"/>
              <a:t>understood</a:t>
            </a:r>
            <a:r>
              <a:rPr lang="tr-TR" dirty="0"/>
              <a:t> the tasks and </a:t>
            </a:r>
            <a:r>
              <a:rPr lang="tr-TR" dirty="0" err="1"/>
              <a:t>dependencies</a:t>
            </a:r>
            <a:r>
              <a:rPr lang="tr-TR" dirty="0"/>
              <a:t> </a:t>
            </a:r>
            <a:r>
              <a:rPr lang="tr-TR" dirty="0" err="1"/>
              <a:t>based</a:t>
            </a:r>
            <a:r>
              <a:rPr lang="tr-TR" dirty="0"/>
              <a:t> on the </a:t>
            </a:r>
            <a:r>
              <a:rPr lang="tr-TR" dirty="0" err="1"/>
              <a:t>prior</a:t>
            </a:r>
            <a:r>
              <a:rPr lang="tr-TR" dirty="0"/>
              <a:t> WBS and </a:t>
            </a:r>
            <a:r>
              <a:rPr lang="tr-TR" dirty="0" err="1"/>
              <a:t>provided</a:t>
            </a:r>
            <a:r>
              <a:rPr lang="tr-TR" dirty="0"/>
              <a:t> </a:t>
            </a:r>
            <a:r>
              <a:rPr lang="tr-TR" dirty="0" err="1"/>
              <a:t>accurate</a:t>
            </a:r>
            <a:r>
              <a:rPr lang="tr-TR" dirty="0"/>
              <a:t> </a:t>
            </a:r>
            <a:r>
              <a:rPr lang="tr-TR" dirty="0" err="1"/>
              <a:t>results</a:t>
            </a:r>
            <a:r>
              <a:rPr lang="tr-TR" dirty="0"/>
              <a:t>.</a:t>
            </a:r>
          </a:p>
          <a:p>
            <a:r>
              <a:rPr lang="tr-TR" b="1" dirty="0"/>
              <a:t>INITIAL PROMPT </a:t>
            </a:r>
          </a:p>
          <a:p>
            <a:pPr marL="457200" lvl="1" indent="0">
              <a:buNone/>
            </a:pPr>
            <a:r>
              <a:rPr lang="tr-TR" i="1" dirty="0"/>
              <a:t>As a project </a:t>
            </a:r>
            <a:r>
              <a:rPr lang="tr-TR" i="1" dirty="0" err="1"/>
              <a:t>manager</a:t>
            </a:r>
            <a:r>
              <a:rPr lang="tr-TR" i="1" dirty="0"/>
              <a:t>, </a:t>
            </a:r>
            <a:r>
              <a:rPr lang="tr-TR" i="1" dirty="0" err="1"/>
              <a:t>create</a:t>
            </a:r>
            <a:r>
              <a:rPr lang="tr-TR" i="1" dirty="0"/>
              <a:t> an Excel </a:t>
            </a:r>
            <a:r>
              <a:rPr lang="tr-TR" i="1" dirty="0" err="1"/>
              <a:t>chart</a:t>
            </a:r>
            <a:r>
              <a:rPr lang="tr-TR" i="1" dirty="0"/>
              <a:t> </a:t>
            </a:r>
            <a:r>
              <a:rPr lang="tr-TR" i="1" dirty="0" err="1"/>
              <a:t>named</a:t>
            </a:r>
            <a:r>
              <a:rPr lang="tr-TR" i="1" dirty="0"/>
              <a:t> "Dependencies of Plant </a:t>
            </a:r>
            <a:r>
              <a:rPr lang="tr-TR" i="1" dirty="0" err="1"/>
              <a:t>Diseases</a:t>
            </a:r>
            <a:r>
              <a:rPr lang="tr-TR" i="1" dirty="0"/>
              <a:t>" for </a:t>
            </a:r>
            <a:r>
              <a:rPr lang="tr-TR" i="1" dirty="0" err="1"/>
              <a:t>work</a:t>
            </a:r>
            <a:r>
              <a:rPr lang="tr-TR" i="1" dirty="0"/>
              <a:t> </a:t>
            </a:r>
            <a:r>
              <a:rPr lang="tr-TR" i="1" dirty="0" err="1"/>
              <a:t>packages</a:t>
            </a:r>
            <a:r>
              <a:rPr lang="tr-TR" i="1" dirty="0"/>
              <a:t>, </a:t>
            </a:r>
            <a:r>
              <a:rPr lang="tr-TR" i="1" dirty="0" err="1"/>
              <a:t>including</a:t>
            </a:r>
            <a:r>
              <a:rPr lang="tr-TR" i="1" dirty="0"/>
              <a:t> the </a:t>
            </a:r>
            <a:r>
              <a:rPr lang="tr-TR" i="1" dirty="0" err="1"/>
              <a:t>related</a:t>
            </a:r>
            <a:r>
              <a:rPr lang="tr-TR" i="1" dirty="0"/>
              <a:t> tasks with task </a:t>
            </a:r>
            <a:r>
              <a:rPr lang="tr-TR" i="1" dirty="0" err="1"/>
              <a:t>codes</a:t>
            </a:r>
            <a:r>
              <a:rPr lang="tr-TR" i="1" dirty="0"/>
              <a:t> and their </a:t>
            </a:r>
            <a:r>
              <a:rPr lang="tr-TR" i="1" dirty="0" err="1"/>
              <a:t>dependencies</a:t>
            </a:r>
            <a:r>
              <a:rPr lang="tr-TR" i="1" dirty="0"/>
              <a:t>. Use the following roles to </a:t>
            </a:r>
            <a:r>
              <a:rPr lang="tr-TR" i="1" dirty="0" err="1"/>
              <a:t>determine</a:t>
            </a:r>
            <a:r>
              <a:rPr lang="tr-TR" i="1" dirty="0"/>
              <a:t> task </a:t>
            </a:r>
            <a:r>
              <a:rPr lang="tr-TR" i="1" dirty="0" err="1"/>
              <a:t>dependencies</a:t>
            </a:r>
            <a:r>
              <a:rPr lang="tr-TR" i="1" dirty="0"/>
              <a:t> </a:t>
            </a:r>
            <a:r>
              <a:rPr lang="tr-TR" i="1" dirty="0" err="1"/>
              <a:t>logically</a:t>
            </a:r>
            <a:r>
              <a:rPr lang="tr-TR" i="1" dirty="0"/>
              <a:t>: PM: Ayşe, TTL: İrem, Mobile Dev: Efe, AI Dev: Irmak, DevOps: Emre, QA: Pamir. Ensure that tasks can have </a:t>
            </a:r>
            <a:r>
              <a:rPr lang="tr-TR" i="1" dirty="0" err="1"/>
              <a:t>more</a:t>
            </a:r>
            <a:r>
              <a:rPr lang="tr-TR" i="1" dirty="0"/>
              <a:t> </a:t>
            </a:r>
            <a:r>
              <a:rPr lang="tr-TR" i="1" dirty="0" err="1"/>
              <a:t>than</a:t>
            </a:r>
            <a:r>
              <a:rPr lang="tr-TR" i="1" dirty="0"/>
              <a:t> </a:t>
            </a:r>
            <a:r>
              <a:rPr lang="tr-TR" i="1" dirty="0" err="1"/>
              <a:t>one</a:t>
            </a:r>
            <a:r>
              <a:rPr lang="tr-TR" i="1" dirty="0"/>
              <a:t> </a:t>
            </a:r>
            <a:r>
              <a:rPr lang="tr-TR" i="1" dirty="0" err="1"/>
              <a:t>dependency</a:t>
            </a:r>
            <a:r>
              <a:rPr lang="tr-TR" i="1" dirty="0"/>
              <a:t> </a:t>
            </a:r>
            <a:r>
              <a:rPr lang="tr-TR" i="1" dirty="0" err="1"/>
              <a:t>if</a:t>
            </a:r>
            <a:r>
              <a:rPr lang="tr-TR" i="1" dirty="0"/>
              <a:t> </a:t>
            </a:r>
            <a:r>
              <a:rPr lang="tr-TR" i="1" dirty="0" err="1"/>
              <a:t>required</a:t>
            </a:r>
            <a:r>
              <a:rPr lang="tr-TR" i="1" dirty="0"/>
              <a:t>, and </a:t>
            </a:r>
            <a:r>
              <a:rPr lang="tr-TR" i="1" dirty="0" err="1"/>
              <a:t>consider</a:t>
            </a:r>
            <a:r>
              <a:rPr lang="tr-TR" i="1" dirty="0"/>
              <a:t> that a task </a:t>
            </a:r>
            <a:r>
              <a:rPr lang="tr-TR" i="1" dirty="0" err="1"/>
              <a:t>cannot</a:t>
            </a:r>
            <a:r>
              <a:rPr lang="tr-TR" i="1" dirty="0"/>
              <a:t> start </a:t>
            </a:r>
            <a:r>
              <a:rPr lang="tr-TR" i="1" dirty="0" err="1"/>
              <a:t>until</a:t>
            </a:r>
            <a:r>
              <a:rPr lang="tr-TR" i="1" dirty="0"/>
              <a:t> </a:t>
            </a:r>
            <a:r>
              <a:rPr lang="tr-TR" i="1" dirty="0" err="1"/>
              <a:t>all</a:t>
            </a:r>
            <a:r>
              <a:rPr lang="tr-TR" i="1" dirty="0"/>
              <a:t> </a:t>
            </a:r>
            <a:r>
              <a:rPr lang="tr-TR" i="1" dirty="0" err="1"/>
              <a:t>its</a:t>
            </a:r>
            <a:r>
              <a:rPr lang="tr-TR" i="1" dirty="0"/>
              <a:t> </a:t>
            </a:r>
            <a:r>
              <a:rPr lang="tr-TR" i="1" dirty="0" err="1"/>
              <a:t>related</a:t>
            </a:r>
            <a:r>
              <a:rPr lang="tr-TR" i="1" dirty="0"/>
              <a:t> </a:t>
            </a:r>
            <a:r>
              <a:rPr lang="tr-TR" i="1" dirty="0" err="1"/>
              <a:t>predecessor</a:t>
            </a:r>
            <a:r>
              <a:rPr lang="tr-TR" i="1" dirty="0"/>
              <a:t> tasks </a:t>
            </a:r>
            <a:r>
              <a:rPr lang="tr-TR" i="1" dirty="0" err="1"/>
              <a:t>are</a:t>
            </a:r>
            <a:r>
              <a:rPr lang="tr-TR" i="1" dirty="0"/>
              <a:t> </a:t>
            </a:r>
            <a:r>
              <a:rPr lang="tr-TR" i="1" dirty="0" err="1"/>
              <a:t>completed</a:t>
            </a:r>
            <a:r>
              <a:rPr lang="tr-TR" i="1" dirty="0"/>
              <a:t>. </a:t>
            </a:r>
            <a:r>
              <a:rPr lang="tr-TR" i="1" dirty="0" err="1"/>
              <a:t>Additionally</a:t>
            </a:r>
            <a:r>
              <a:rPr lang="tr-TR" i="1" dirty="0"/>
              <a:t>, </a:t>
            </a:r>
            <a:r>
              <a:rPr lang="tr-TR" i="1" dirty="0" err="1"/>
              <a:t>ensure</a:t>
            </a:r>
            <a:r>
              <a:rPr lang="tr-TR" i="1" dirty="0"/>
              <a:t> that the </a:t>
            </a:r>
            <a:r>
              <a:rPr lang="tr-TR" i="1" dirty="0" err="1"/>
              <a:t>development</a:t>
            </a:r>
            <a:r>
              <a:rPr lang="tr-TR" i="1" dirty="0"/>
              <a:t> </a:t>
            </a:r>
            <a:r>
              <a:rPr lang="tr-TR" i="1" dirty="0" err="1"/>
              <a:t>phase</a:t>
            </a:r>
            <a:r>
              <a:rPr lang="tr-TR" i="1" dirty="0"/>
              <a:t> </a:t>
            </a:r>
            <a:r>
              <a:rPr lang="tr-TR" i="1" dirty="0" err="1"/>
              <a:t>begins</a:t>
            </a:r>
            <a:r>
              <a:rPr lang="tr-TR" i="1" dirty="0"/>
              <a:t> only </a:t>
            </a:r>
            <a:r>
              <a:rPr lang="tr-TR" i="1" dirty="0" err="1"/>
              <a:t>after</a:t>
            </a:r>
            <a:r>
              <a:rPr lang="tr-TR" i="1" dirty="0"/>
              <a:t> PW3 (Preliminary Work: Technical </a:t>
            </a:r>
            <a:r>
              <a:rPr lang="tr-TR" i="1" dirty="0" err="1"/>
              <a:t>Documentation</a:t>
            </a:r>
            <a:r>
              <a:rPr lang="tr-TR" i="1" dirty="0"/>
              <a:t>) is </a:t>
            </a:r>
            <a:r>
              <a:rPr lang="tr-TR" i="1" dirty="0" err="1"/>
              <a:t>completed</a:t>
            </a:r>
            <a:r>
              <a:rPr lang="tr-TR" i="1" dirty="0"/>
              <a:t>. </a:t>
            </a:r>
            <a:r>
              <a:rPr lang="tr-TR" i="1" dirty="0" err="1"/>
              <a:t>Maintain</a:t>
            </a:r>
            <a:r>
              <a:rPr lang="tr-TR" i="1" dirty="0"/>
              <a:t> the following format: </a:t>
            </a:r>
          </a:p>
          <a:p>
            <a:pPr marL="457200" lvl="1" indent="0">
              <a:buNone/>
            </a:pPr>
            <a:endParaRPr lang="tr-TR" i="1" dirty="0"/>
          </a:p>
          <a:p>
            <a:pPr marL="457200" lvl="1" indent="0">
              <a:buNone/>
            </a:pPr>
            <a:endParaRPr lang="tr-TR" i="1" dirty="0"/>
          </a:p>
          <a:p>
            <a:pPr marL="457200" lvl="1" indent="0">
              <a:buNone/>
            </a:pPr>
            <a:endParaRPr lang="tr-TR" i="1" dirty="0"/>
          </a:p>
          <a:p>
            <a:pPr marL="457200" lvl="1" indent="0">
              <a:buNone/>
            </a:pPr>
            <a:endParaRPr lang="tr-TR" i="1" dirty="0"/>
          </a:p>
          <a:p>
            <a:pPr marL="457200" lvl="1" indent="0">
              <a:buNone/>
            </a:pPr>
            <a:r>
              <a:rPr lang="tr-TR" i="1" dirty="0"/>
              <a:t>Ensure </a:t>
            </a:r>
            <a:r>
              <a:rPr lang="tr-TR" i="1" dirty="0" err="1"/>
              <a:t>dependencies</a:t>
            </a:r>
            <a:r>
              <a:rPr lang="tr-TR" i="1" dirty="0"/>
              <a:t> </a:t>
            </a:r>
            <a:r>
              <a:rPr lang="tr-TR" i="1" dirty="0" err="1"/>
              <a:t>are</a:t>
            </a:r>
            <a:r>
              <a:rPr lang="tr-TR" i="1" dirty="0"/>
              <a:t> </a:t>
            </a:r>
            <a:r>
              <a:rPr lang="tr-TR" i="1" dirty="0" err="1"/>
              <a:t>logically</a:t>
            </a:r>
            <a:r>
              <a:rPr lang="tr-TR" i="1" dirty="0"/>
              <a:t> </a:t>
            </a:r>
            <a:r>
              <a:rPr lang="tr-TR" i="1" dirty="0" err="1"/>
              <a:t>derived</a:t>
            </a:r>
            <a:r>
              <a:rPr lang="tr-TR" i="1" dirty="0"/>
              <a:t> </a:t>
            </a:r>
            <a:r>
              <a:rPr lang="tr-TR" i="1" dirty="0" err="1"/>
              <a:t>based</a:t>
            </a:r>
            <a:r>
              <a:rPr lang="tr-TR" i="1" dirty="0"/>
              <a:t> on task </a:t>
            </a:r>
            <a:r>
              <a:rPr lang="tr-TR" i="1" dirty="0" err="1"/>
              <a:t>flow</a:t>
            </a:r>
            <a:r>
              <a:rPr lang="tr-TR" i="1" dirty="0"/>
              <a:t>, </a:t>
            </a:r>
            <a:r>
              <a:rPr lang="tr-TR" i="1" dirty="0" err="1"/>
              <a:t>team</a:t>
            </a:r>
            <a:r>
              <a:rPr lang="tr-TR" i="1" dirty="0"/>
              <a:t> roles, </a:t>
            </a:r>
            <a:r>
              <a:rPr lang="tr-TR" i="1" dirty="0" err="1"/>
              <a:t>interdependencies</a:t>
            </a:r>
            <a:r>
              <a:rPr lang="tr-TR" i="1" dirty="0"/>
              <a:t>, and the </a:t>
            </a:r>
            <a:r>
              <a:rPr lang="tr-TR" i="1" dirty="0" err="1"/>
              <a:t>stated</a:t>
            </a:r>
            <a:r>
              <a:rPr lang="tr-TR" i="1" dirty="0"/>
              <a:t> </a:t>
            </a:r>
            <a:r>
              <a:rPr lang="tr-TR" i="1" dirty="0" err="1"/>
              <a:t>development</a:t>
            </a:r>
            <a:r>
              <a:rPr lang="tr-TR" i="1" dirty="0"/>
              <a:t> </a:t>
            </a:r>
            <a:r>
              <a:rPr lang="tr-TR" i="1" dirty="0" err="1"/>
              <a:t>phase</a:t>
            </a:r>
            <a:r>
              <a:rPr lang="tr-TR" i="1" dirty="0"/>
              <a:t> </a:t>
            </a:r>
            <a:r>
              <a:rPr lang="tr-TR" i="1" dirty="0" err="1"/>
              <a:t>condition</a:t>
            </a:r>
            <a:r>
              <a:rPr lang="tr-TR" i="1" dirty="0"/>
              <a:t>. Write the </a:t>
            </a:r>
            <a:r>
              <a:rPr lang="tr-TR" i="1" dirty="0" err="1"/>
              <a:t>chart</a:t>
            </a:r>
            <a:r>
              <a:rPr lang="tr-TR" i="1" dirty="0"/>
              <a:t> in this format.</a:t>
            </a:r>
            <a:endParaRPr lang="tr-TR" b="1" i="1" dirty="0"/>
          </a:p>
          <a:p>
            <a:pPr marL="457200" lvl="1" indent="0" algn="just">
              <a:buNone/>
            </a:pPr>
            <a:endParaRPr lang="tr-TR" i="1" dirty="0"/>
          </a:p>
          <a:p>
            <a:r>
              <a:rPr lang="tr-TR" b="1" dirty="0"/>
              <a:t>ITERATIVE PROMPTS</a:t>
            </a:r>
          </a:p>
          <a:p>
            <a:pPr marL="457200" lvl="1" indent="0">
              <a:buNone/>
            </a:pPr>
            <a:r>
              <a:rPr lang="tr-TR" dirty="0"/>
              <a:t>There was no need for iterative prompts for this task. GPT </a:t>
            </a:r>
            <a:r>
              <a:rPr lang="tr-TR" dirty="0" err="1"/>
              <a:t>successfully</a:t>
            </a:r>
            <a:r>
              <a:rPr lang="tr-TR" dirty="0"/>
              <a:t> </a:t>
            </a:r>
            <a:r>
              <a:rPr lang="tr-TR" dirty="0" err="1"/>
              <a:t>created</a:t>
            </a:r>
            <a:r>
              <a:rPr lang="tr-TR" dirty="0"/>
              <a:t> the </a:t>
            </a:r>
            <a:r>
              <a:rPr lang="tr-TR" dirty="0" err="1"/>
              <a:t>dependencies</a:t>
            </a:r>
            <a:r>
              <a:rPr lang="tr-TR" dirty="0"/>
              <a:t> </a:t>
            </a:r>
            <a:r>
              <a:rPr lang="tr-TR" dirty="0" err="1"/>
              <a:t>chart</a:t>
            </a:r>
            <a:r>
              <a:rPr lang="tr-TR" dirty="0"/>
              <a:t> on the </a:t>
            </a:r>
            <a:r>
              <a:rPr lang="tr-TR" dirty="0" err="1"/>
              <a:t>first</a:t>
            </a:r>
            <a:r>
              <a:rPr lang="tr-TR" dirty="0"/>
              <a:t> </a:t>
            </a:r>
            <a:r>
              <a:rPr lang="tr-TR" dirty="0" err="1"/>
              <a:t>attempt</a:t>
            </a:r>
            <a:r>
              <a:rPr lang="tr-TR" dirty="0"/>
              <a:t>.</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graphicFrame>
        <p:nvGraphicFramePr>
          <p:cNvPr id="4" name="Tablo 3">
            <a:extLst>
              <a:ext uri="{FF2B5EF4-FFF2-40B4-BE49-F238E27FC236}">
                <a16:creationId xmlns:a16="http://schemas.microsoft.com/office/drawing/2014/main" id="{186247CF-5D5C-5C0C-99FF-9E18833EF4D2}"/>
              </a:ext>
            </a:extLst>
          </p:cNvPr>
          <p:cNvGraphicFramePr>
            <a:graphicFrameLocks noGrp="1"/>
          </p:cNvGraphicFramePr>
          <p:nvPr>
            <p:extLst>
              <p:ext uri="{D42A27DB-BD31-4B8C-83A1-F6EECF244321}">
                <p14:modId xmlns:p14="http://schemas.microsoft.com/office/powerpoint/2010/main" val="1722657226"/>
              </p:ext>
            </p:extLst>
          </p:nvPr>
        </p:nvGraphicFramePr>
        <p:xfrm>
          <a:off x="1917085" y="3729222"/>
          <a:ext cx="7505701" cy="825500"/>
        </p:xfrm>
        <a:graphic>
          <a:graphicData uri="http://schemas.openxmlformats.org/drawingml/2006/table">
            <a:tbl>
              <a:tblPr>
                <a:tableStyleId>{5C22544A-7EE6-4342-B048-85BDC9FD1C3A}</a:tableStyleId>
              </a:tblPr>
              <a:tblGrid>
                <a:gridCol w="3913120">
                  <a:extLst>
                    <a:ext uri="{9D8B030D-6E8A-4147-A177-3AD203B41FA5}">
                      <a16:colId xmlns:a16="http://schemas.microsoft.com/office/drawing/2014/main" val="3933086098"/>
                    </a:ext>
                  </a:extLst>
                </a:gridCol>
                <a:gridCol w="2754735">
                  <a:extLst>
                    <a:ext uri="{9D8B030D-6E8A-4147-A177-3AD203B41FA5}">
                      <a16:colId xmlns:a16="http://schemas.microsoft.com/office/drawing/2014/main" val="3970639140"/>
                    </a:ext>
                  </a:extLst>
                </a:gridCol>
                <a:gridCol w="837846">
                  <a:extLst>
                    <a:ext uri="{9D8B030D-6E8A-4147-A177-3AD203B41FA5}">
                      <a16:colId xmlns:a16="http://schemas.microsoft.com/office/drawing/2014/main" val="880169776"/>
                    </a:ext>
                  </a:extLst>
                </a:gridCol>
              </a:tblGrid>
              <a:tr h="215900">
                <a:tc>
                  <a:txBody>
                    <a:bodyPr/>
                    <a:lstStyle/>
                    <a:p>
                      <a:pPr algn="ctr" fontAlgn="t"/>
                      <a:r>
                        <a:rPr lang="tr-TR" sz="1100" u="none" strike="noStrike">
                          <a:effectLst/>
                        </a:rPr>
                        <a:t>Work Package</a:t>
                      </a:r>
                      <a:endParaRPr lang="tr-TR" sz="1100" b="1" i="0" u="none" strike="noStrike">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tr-TR" sz="1100" u="none" strike="noStrike" dirty="0">
                          <a:effectLst/>
                        </a:rPr>
                        <a:t>Task</a:t>
                      </a:r>
                      <a:endParaRPr lang="tr-TR" sz="1100" b="1" i="0" u="none" strike="noStrike" dirty="0">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tr-TR" sz="1100" u="none" strike="noStrike">
                          <a:effectLst/>
                        </a:rPr>
                        <a:t>Dependency</a:t>
                      </a:r>
                      <a:endParaRPr lang="tr-TR" sz="1100" b="1" i="0" u="none" strike="noStrike">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4999253"/>
                  </a:ext>
                </a:extLst>
              </a:tr>
              <a:tr h="203200">
                <a:tc>
                  <a:txBody>
                    <a:bodyPr/>
                    <a:lstStyle/>
                    <a:p>
                      <a:pPr algn="l" fontAlgn="b"/>
                      <a:r>
                        <a:rPr lang="tr-TR" sz="1200" u="none" strike="noStrike">
                          <a:effectLst/>
                        </a:rPr>
                        <a:t>Preliminary Work</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PW1. Team Introduction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0299867"/>
                  </a:ext>
                </a:extLst>
              </a:tr>
              <a:tr h="203200">
                <a:tc>
                  <a:txBody>
                    <a:bodyPr/>
                    <a:lstStyle/>
                    <a:p>
                      <a:pPr algn="l" fontAlgn="b"/>
                      <a:r>
                        <a:rPr lang="tr-TR" sz="1200" u="none" strike="noStrike">
                          <a:effectLst/>
                        </a:rPr>
                        <a:t>Preliminary Work</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PW2. Architectural Design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PW1</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2044894"/>
                  </a:ext>
                </a:extLst>
              </a:tr>
              <a:tr h="203200">
                <a:tc>
                  <a:txBody>
                    <a:bodyPr/>
                    <a:lstStyle/>
                    <a:p>
                      <a:pPr algn="l" fontAlgn="b"/>
                      <a:r>
                        <a:rPr lang="tr-TR" sz="1200" u="none" strike="noStrike">
                          <a:effectLst/>
                        </a:rPr>
                        <a:t>Preliminary Work</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PW3. Technical Documentation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tr-TR" sz="1200" u="none" strike="noStrike">
                          <a:effectLst/>
                        </a:rPr>
                        <a:t>PW2</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3278242"/>
                  </a:ext>
                </a:extLst>
              </a:tr>
            </a:tbl>
          </a:graphicData>
        </a:graphic>
      </p:graphicFrame>
      <p:sp>
        <p:nvSpPr>
          <p:cNvPr id="7" name="Başlık 1">
            <a:extLst>
              <a:ext uri="{FF2B5EF4-FFF2-40B4-BE49-F238E27FC236}">
                <a16:creationId xmlns:a16="http://schemas.microsoft.com/office/drawing/2014/main" id="{E3E9C466-0D59-0E9F-F3C4-1C3EE0ECC658}"/>
              </a:ext>
            </a:extLst>
          </p:cNvPr>
          <p:cNvSpPr>
            <a:spLocks noGrp="1"/>
          </p:cNvSpPr>
          <p:nvPr>
            <p:ph type="title"/>
          </p:nvPr>
        </p:nvSpPr>
        <p:spPr>
          <a:xfrm>
            <a:off x="842597" y="156238"/>
            <a:ext cx="6739303" cy="812505"/>
          </a:xfrm>
        </p:spPr>
        <p:txBody>
          <a:bodyPr>
            <a:normAutofit/>
          </a:bodyPr>
          <a:lstStyle/>
          <a:p>
            <a:r>
              <a:rPr lang="tr-TR" dirty="0"/>
              <a:t>Task Dependencies</a:t>
            </a:r>
          </a:p>
        </p:txBody>
      </p:sp>
    </p:spTree>
    <p:extLst>
      <p:ext uri="{BB962C8B-B14F-4D97-AF65-F5344CB8AC3E}">
        <p14:creationId xmlns:p14="http://schemas.microsoft.com/office/powerpoint/2010/main" val="33443243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4BF5F2-0AC4-1ACB-07E5-49A5653F38F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C6A243-F823-18D1-9AED-B5B4D81AB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79D0EEB-E305-79B6-1E11-0367C41541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2" name="Isosceles Triangle 11">
            <a:extLst>
              <a:ext uri="{FF2B5EF4-FFF2-40B4-BE49-F238E27FC236}">
                <a16:creationId xmlns:a16="http://schemas.microsoft.com/office/drawing/2014/main" id="{6D7F13D2-CC3D-8C08-CFE3-3AC95F9F9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F2A973FB-2E76-C532-682F-1946E99D48F4}"/>
              </a:ext>
            </a:extLst>
          </p:cNvPr>
          <p:cNvSpPr>
            <a:spLocks noGrp="1"/>
          </p:cNvSpPr>
          <p:nvPr>
            <p:ph type="title"/>
          </p:nvPr>
        </p:nvSpPr>
        <p:spPr>
          <a:xfrm>
            <a:off x="842597" y="156238"/>
            <a:ext cx="6739303" cy="812505"/>
          </a:xfrm>
        </p:spPr>
        <p:txBody>
          <a:bodyPr>
            <a:normAutofit fontScale="90000"/>
          </a:bodyPr>
          <a:lstStyle/>
          <a:p>
            <a:r>
              <a:rPr lang="tr-TR" dirty="0"/>
              <a:t>Task Dependencies – Final </a:t>
            </a:r>
            <a:r>
              <a:rPr lang="tr-TR" dirty="0" err="1"/>
              <a:t>Result</a:t>
            </a:r>
            <a:endParaRPr lang="tr-TR" dirty="0"/>
          </a:p>
        </p:txBody>
      </p:sp>
      <p:graphicFrame>
        <p:nvGraphicFramePr>
          <p:cNvPr id="9" name="İçerik Yer Tutucusu 1">
            <a:extLst>
              <a:ext uri="{FF2B5EF4-FFF2-40B4-BE49-F238E27FC236}">
                <a16:creationId xmlns:a16="http://schemas.microsoft.com/office/drawing/2014/main" id="{480E91EC-D7ED-7974-C792-CEBFE1AC8CEB}"/>
              </a:ext>
            </a:extLst>
          </p:cNvPr>
          <p:cNvGraphicFramePr>
            <a:graphicFrameLocks/>
          </p:cNvGraphicFramePr>
          <p:nvPr>
            <p:extLst>
              <p:ext uri="{D42A27DB-BD31-4B8C-83A1-F6EECF244321}">
                <p14:modId xmlns:p14="http://schemas.microsoft.com/office/powerpoint/2010/main" val="3342461737"/>
              </p:ext>
            </p:extLst>
          </p:nvPr>
        </p:nvGraphicFramePr>
        <p:xfrm>
          <a:off x="677335" y="779294"/>
          <a:ext cx="10837330" cy="5922468"/>
        </p:xfrm>
        <a:graphic>
          <a:graphicData uri="http://schemas.openxmlformats.org/drawingml/2006/table">
            <a:tbl>
              <a:tblPr/>
              <a:tblGrid>
                <a:gridCol w="4897236">
                  <a:extLst>
                    <a:ext uri="{9D8B030D-6E8A-4147-A177-3AD203B41FA5}">
                      <a16:colId xmlns:a16="http://schemas.microsoft.com/office/drawing/2014/main" val="2029366811"/>
                    </a:ext>
                  </a:extLst>
                </a:gridCol>
                <a:gridCol w="3477279">
                  <a:extLst>
                    <a:ext uri="{9D8B030D-6E8A-4147-A177-3AD203B41FA5}">
                      <a16:colId xmlns:a16="http://schemas.microsoft.com/office/drawing/2014/main" val="4048113595"/>
                    </a:ext>
                  </a:extLst>
                </a:gridCol>
                <a:gridCol w="1099908">
                  <a:extLst>
                    <a:ext uri="{9D8B030D-6E8A-4147-A177-3AD203B41FA5}">
                      <a16:colId xmlns:a16="http://schemas.microsoft.com/office/drawing/2014/main" val="2511484361"/>
                    </a:ext>
                  </a:extLst>
                </a:gridCol>
                <a:gridCol w="1362907">
                  <a:extLst>
                    <a:ext uri="{9D8B030D-6E8A-4147-A177-3AD203B41FA5}">
                      <a16:colId xmlns:a16="http://schemas.microsoft.com/office/drawing/2014/main" val="3013231750"/>
                    </a:ext>
                  </a:extLst>
                </a:gridCol>
              </a:tblGrid>
              <a:tr h="0">
                <a:tc>
                  <a:txBody>
                    <a:bodyPr/>
                    <a:lstStyle/>
                    <a:p>
                      <a:pPr algn="ctr" fontAlgn="t"/>
                      <a:r>
                        <a:rPr lang="tr-TR" sz="1050" b="1" i="0" u="none" strike="noStrike">
                          <a:solidFill>
                            <a:srgbClr val="000000"/>
                          </a:solidFill>
                          <a:effectLst/>
                          <a:latin typeface="Aptos Narrow" panose="020B0004020202020204" pitchFamily="34" charset="0"/>
                        </a:rPr>
                        <a:t>Work Package</a:t>
                      </a:r>
                      <a:endParaRPr lang="tr-TR" sz="1050" b="0" i="0" u="none" strike="noStrike">
                        <a:effectLst/>
                        <a:latin typeface="Arial" panose="020B0604020202020204" pitchFamily="34" charset="0"/>
                      </a:endParaRPr>
                    </a:p>
                  </a:txBody>
                  <a:tcPr marL="4493" marR="4493" marT="449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t"/>
                      <a:r>
                        <a:rPr lang="tr-TR" sz="1050" b="1" i="0" u="none" strike="noStrike" dirty="0">
                          <a:solidFill>
                            <a:srgbClr val="000000"/>
                          </a:solidFill>
                          <a:effectLst/>
                          <a:latin typeface="Aptos Narrow" panose="020B0004020202020204" pitchFamily="34" charset="0"/>
                        </a:rPr>
                        <a:t>Task</a:t>
                      </a:r>
                      <a:endParaRPr lang="tr-TR" sz="1050" b="0" i="0" u="none" strike="noStrike" dirty="0">
                        <a:effectLst/>
                        <a:latin typeface="Arial" panose="020B0604020202020204" pitchFamily="34" charset="0"/>
                      </a:endParaRPr>
                    </a:p>
                  </a:txBody>
                  <a:tcPr marL="4493" marR="4493" marT="449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t"/>
                      <a:r>
                        <a:rPr lang="tr-TR" sz="1050" b="1" i="0" u="none" strike="noStrike">
                          <a:solidFill>
                            <a:srgbClr val="000000"/>
                          </a:solidFill>
                          <a:effectLst/>
                          <a:latin typeface="Aptos Narrow" panose="020B0004020202020204" pitchFamily="34" charset="0"/>
                        </a:rPr>
                        <a:t>Dependency</a:t>
                      </a:r>
                      <a:endParaRPr lang="tr-TR" sz="1050" b="0" i="0" u="none" strike="noStrike">
                        <a:effectLst/>
                        <a:latin typeface="Arial" panose="020B0604020202020204" pitchFamily="34" charset="0"/>
                      </a:endParaRPr>
                    </a:p>
                  </a:txBody>
                  <a:tcPr marL="4493" marR="4493" marT="449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t"/>
                      <a:r>
                        <a:rPr lang="tr-TR" sz="1050" b="1" i="0" u="none" strike="noStrike">
                          <a:solidFill>
                            <a:srgbClr val="000000"/>
                          </a:solidFill>
                          <a:effectLst/>
                          <a:latin typeface="Aptos Narrow" panose="020B0004020202020204" pitchFamily="34" charset="0"/>
                        </a:rPr>
                        <a:t>Role</a:t>
                      </a:r>
                      <a:endParaRPr lang="tr-TR" sz="1050" b="0" i="0" u="none" strike="noStrike">
                        <a:effectLst/>
                        <a:latin typeface="Arial" panose="020B0604020202020204" pitchFamily="34" charset="0"/>
                      </a:endParaRPr>
                    </a:p>
                  </a:txBody>
                  <a:tcPr marL="4493" marR="4493" marT="449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5330552"/>
                  </a:ext>
                </a:extLst>
              </a:tr>
              <a:tr h="121516">
                <a:tc>
                  <a:txBody>
                    <a:bodyPr/>
                    <a:lstStyle/>
                    <a:p>
                      <a:pPr algn="l" fontAlgn="b"/>
                      <a:r>
                        <a:rPr lang="tr-TR" sz="1050" b="0" i="0" u="none" strike="noStrike">
                          <a:solidFill>
                            <a:srgbClr val="000000"/>
                          </a:solidFill>
                          <a:effectLst/>
                          <a:latin typeface="Aptos Narrow" panose="020B0004020202020204" pitchFamily="34" charset="0"/>
                        </a:rPr>
                        <a:t>Preliminary Work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PW1. Team Introduction</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 </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PM: Ayşe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extLst>
                  <a:ext uri="{0D108BD9-81ED-4DB2-BD59-A6C34878D82A}">
                    <a16:rowId xmlns:a16="http://schemas.microsoft.com/office/drawing/2014/main" val="1287923553"/>
                  </a:ext>
                </a:extLst>
              </a:tr>
              <a:tr h="121516">
                <a:tc>
                  <a:txBody>
                    <a:bodyPr/>
                    <a:lstStyle/>
                    <a:p>
                      <a:pPr algn="l" fontAlgn="b"/>
                      <a:r>
                        <a:rPr lang="tr-TR" sz="1050" b="0" i="0" u="none" strike="noStrike">
                          <a:solidFill>
                            <a:srgbClr val="000000"/>
                          </a:solidFill>
                          <a:effectLst/>
                          <a:latin typeface="Aptos Narrow" panose="020B0004020202020204" pitchFamily="34" charset="0"/>
                        </a:rPr>
                        <a:t>Preliminary Work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PW2. Architectural Design</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PW1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PM: Ayşe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extLst>
                  <a:ext uri="{0D108BD9-81ED-4DB2-BD59-A6C34878D82A}">
                    <a16:rowId xmlns:a16="http://schemas.microsoft.com/office/drawing/2014/main" val="1786642598"/>
                  </a:ext>
                </a:extLst>
              </a:tr>
              <a:tr h="121516">
                <a:tc>
                  <a:txBody>
                    <a:bodyPr/>
                    <a:lstStyle/>
                    <a:p>
                      <a:pPr algn="l" fontAlgn="b"/>
                      <a:r>
                        <a:rPr lang="tr-TR" sz="1050" b="0" i="0" u="none" strike="noStrike">
                          <a:solidFill>
                            <a:srgbClr val="000000"/>
                          </a:solidFill>
                          <a:effectLst/>
                          <a:latin typeface="Aptos Narrow" panose="020B0004020202020204" pitchFamily="34" charset="0"/>
                        </a:rPr>
                        <a:t>Preliminary Work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PW3. Technical Documentation</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PW2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tc>
                  <a:txBody>
                    <a:bodyPr/>
                    <a:lstStyle/>
                    <a:p>
                      <a:pPr algn="l" fontAlgn="b"/>
                      <a:r>
                        <a:rPr lang="tr-TR" sz="1050" b="0" i="0" u="none" strike="noStrike">
                          <a:solidFill>
                            <a:srgbClr val="000000"/>
                          </a:solidFill>
                          <a:effectLst/>
                          <a:latin typeface="Aptos Narrow" panose="020B0004020202020204" pitchFamily="34" charset="0"/>
                        </a:rPr>
                        <a:t>PM: Ayşe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F2D0"/>
                    </a:solidFill>
                  </a:tcPr>
                </a:tc>
                <a:extLst>
                  <a:ext uri="{0D108BD9-81ED-4DB2-BD59-A6C34878D82A}">
                    <a16:rowId xmlns:a16="http://schemas.microsoft.com/office/drawing/2014/main" val="1531854841"/>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Data </a:t>
                      </a:r>
                      <a:r>
                        <a:rPr lang="tr-TR" sz="1050" b="0" i="0" u="none" strike="noStrike" dirty="0" err="1">
                          <a:solidFill>
                            <a:srgbClr val="000000"/>
                          </a:solidFill>
                          <a:effectLst/>
                          <a:latin typeface="Aptos Narrow" panose="020B0004020202020204" pitchFamily="34" charset="0"/>
                        </a:rPr>
                        <a:t>Processing</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DP1. Preprocess datasets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PW3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AI Dev: Irmak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3851032711"/>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Data </a:t>
                      </a:r>
                      <a:r>
                        <a:rPr lang="tr-TR" sz="1050" b="0" i="0" u="none" strike="noStrike" dirty="0" err="1">
                          <a:solidFill>
                            <a:srgbClr val="000000"/>
                          </a:solidFill>
                          <a:effectLst/>
                          <a:latin typeface="Aptos Narrow" panose="020B0004020202020204" pitchFamily="34" charset="0"/>
                        </a:rPr>
                        <a:t>Processing</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DP2. Implement image processing pipeline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DP1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AI Dev: Irmak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2864298231"/>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Model Training</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MT1. Train deep learning models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DP2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AI Dev: Irmak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4206724359"/>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Model Training</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MT2. Develop disease detection algorithms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MT1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AI Dev: Irmak</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3955060572"/>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Model Evaluation</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ME1. Evaluate model performance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MT2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1068363968"/>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Model Evaluation</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ME2. Benchmark AI models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ME1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568281788"/>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API Integration and Resilience</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API1. Integrate GEMINI API</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PW3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DevOps: Emre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367311344"/>
                  </a:ext>
                </a:extLst>
              </a:tr>
              <a:tr h="121516">
                <a:tc>
                  <a:txBody>
                    <a:bodyPr/>
                    <a:lstStyle/>
                    <a:p>
                      <a:pPr algn="l" fontAlgn="b"/>
                      <a:r>
                        <a:rPr lang="tr-TR" sz="1050" b="0" i="0" u="none" strike="noStrike" dirty="0">
                          <a:solidFill>
                            <a:srgbClr val="000000"/>
                          </a:solidFill>
                          <a:effectLst/>
                          <a:latin typeface="Aptos Narrow" panose="020B0004020202020204" pitchFamily="34" charset="0"/>
                        </a:rPr>
                        <a:t>Machine Learning &amp; AI Module - API Integration and Resilience</a:t>
                      </a:r>
                      <a:endParaRPr lang="tr-TR" sz="1050" b="0" i="0" u="none" strike="noStrike" dirty="0">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API2. Test fallback mechanisms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API1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AF"/>
                    </a:solidFill>
                  </a:tcPr>
                </a:tc>
                <a:extLst>
                  <a:ext uri="{0D108BD9-81ED-4DB2-BD59-A6C34878D82A}">
                    <a16:rowId xmlns:a16="http://schemas.microsoft.com/office/drawing/2014/main" val="1292618220"/>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BE1. Set up backend architecture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PW3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1331378757"/>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BE2. Implement user authentication</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3185949985"/>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BE3. Develop APIs for image upload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2715011261"/>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BE4. Configure database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936807636"/>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BE5. Enable real-time data updates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BE4</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1710089497"/>
                  </a:ext>
                </a:extLst>
              </a:tr>
              <a:tr h="121516">
                <a:tc>
                  <a:txBody>
                    <a:bodyPr/>
                    <a:lstStyle/>
                    <a:p>
                      <a:pPr algn="l" fontAlgn="b"/>
                      <a:r>
                        <a:rPr lang="tr-TR" sz="1050" b="0" i="0" u="none" strike="noStrike">
                          <a:solidFill>
                            <a:srgbClr val="000000"/>
                          </a:solidFill>
                          <a:effectLst/>
                          <a:latin typeface="Aptos Narrow" panose="020B0004020202020204" pitchFamily="34" charset="0"/>
                        </a:rPr>
                        <a:t>Web - Backend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BE6. Secure APIs with tokens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BE5</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2756874874"/>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FE1. Create login and sign-up UI</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PW3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2718867881"/>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FE2. Develop Home Page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4038077221"/>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FE3. Build disease analysis components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2853199129"/>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FE4. Design interactive map</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3960754422"/>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FE5. Implement community page UI</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FE4</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2423481489"/>
                  </a:ext>
                </a:extLst>
              </a:tr>
              <a:tr h="121516">
                <a:tc>
                  <a:txBody>
                    <a:bodyPr/>
                    <a:lstStyle/>
                    <a:p>
                      <a:pPr algn="l" fontAlgn="b"/>
                      <a:r>
                        <a:rPr lang="tr-TR" sz="1050" b="0" i="0" u="none" strike="noStrike">
                          <a:solidFill>
                            <a:srgbClr val="000000"/>
                          </a:solidFill>
                          <a:effectLst/>
                          <a:latin typeface="Aptos Narrow" panose="020B0004020202020204" pitchFamily="34" charset="0"/>
                        </a:rPr>
                        <a:t>Web - Frontend</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FE6. Test accessibility</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FE5</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tc>
                  <a:txBody>
                    <a:bodyPr/>
                    <a:lstStyle/>
                    <a:p>
                      <a:pPr algn="l" fontAlgn="b"/>
                      <a:r>
                        <a:rPr lang="tr-TR" sz="1050" b="0" i="0" u="none" strike="noStrike">
                          <a:solidFill>
                            <a:srgbClr val="000000"/>
                          </a:solidFill>
                          <a:effectLst/>
                          <a:latin typeface="Aptos Narrow" panose="020B0004020202020204" pitchFamily="34" charset="0"/>
                        </a:rPr>
                        <a:t>Mobile Dev: Efe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FFC1"/>
                    </a:solidFill>
                  </a:tcPr>
                </a:tc>
                <a:extLst>
                  <a:ext uri="{0D108BD9-81ED-4DB2-BD59-A6C34878D82A}">
                    <a16:rowId xmlns:a16="http://schemas.microsoft.com/office/drawing/2014/main" val="4019189682"/>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ND1. PM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 </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PM: Ayşe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145860755"/>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ND2. TL</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 </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tr-TR" sz="1050" b="0" i="0" u="none" strike="noStrike">
                          <a:solidFill>
                            <a:srgbClr val="000000"/>
                          </a:solidFill>
                          <a:effectLst/>
                          <a:latin typeface="Aptos Narrow" panose="020B0004020202020204" pitchFamily="34" charset="0"/>
                        </a:rPr>
                        <a:t>TTL: İrem</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178085394"/>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QA1. Test Planning</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PW3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673114321"/>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QA2. Functional Testing</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1684449035"/>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QA3. Regression Testing</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2601394233"/>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QA4. Performance Testing</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QA3</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3559334650"/>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QA5. Security Testing</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QA4</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1934452401"/>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Quality Assurance (QA)</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QA6. Conduct Smoke Tests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QA5</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EEF"/>
                    </a:solidFill>
                  </a:tcPr>
                </a:tc>
                <a:extLst>
                  <a:ext uri="{0D108BD9-81ED-4DB2-BD59-A6C34878D82A}">
                    <a16:rowId xmlns:a16="http://schemas.microsoft.com/office/drawing/2014/main" val="575817801"/>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Bug-fix</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BF1. Identify and resolve bugs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QA1, QA2</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1223127481"/>
                  </a:ext>
                </a:extLst>
              </a:tr>
              <a:tr h="121516">
                <a:tc>
                  <a:txBody>
                    <a:bodyPr/>
                    <a:lstStyle/>
                    <a:p>
                      <a:pPr algn="l" fontAlgn="b"/>
                      <a:r>
                        <a:rPr lang="tr-TR" sz="1050" b="0" i="0" u="none" strike="noStrike">
                          <a:solidFill>
                            <a:srgbClr val="000000"/>
                          </a:solidFill>
                          <a:effectLst/>
                          <a:latin typeface="Aptos Narrow" panose="020B0004020202020204" pitchFamily="34" charset="0"/>
                        </a:rPr>
                        <a:t>Non-Dev Tasks - Bug-fix</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BF2. Verify bug fixes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QA3, QA4</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tc>
                  <a:txBody>
                    <a:bodyPr/>
                    <a:lstStyle/>
                    <a:p>
                      <a:pPr algn="l" fontAlgn="b"/>
                      <a:r>
                        <a:rPr lang="tr-TR" sz="1050" b="0" i="0" u="none" strike="noStrike">
                          <a:solidFill>
                            <a:srgbClr val="000000"/>
                          </a:solidFill>
                          <a:effectLst/>
                          <a:latin typeface="Aptos Narrow" panose="020B0004020202020204" pitchFamily="34" charset="0"/>
                        </a:rPr>
                        <a:t>QA: Pamir</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2102443434"/>
                  </a:ext>
                </a:extLst>
              </a:tr>
              <a:tr h="121516">
                <a:tc>
                  <a:txBody>
                    <a:bodyPr/>
                    <a:lstStyle/>
                    <a:p>
                      <a:pPr algn="l" fontAlgn="b"/>
                      <a:r>
                        <a:rPr lang="tr-TR" sz="1050" b="0" i="0" u="none" strike="noStrike">
                          <a:solidFill>
                            <a:srgbClr val="000000"/>
                          </a:solidFill>
                          <a:effectLst/>
                          <a:latin typeface="Aptos Narrow" panose="020B0004020202020204" pitchFamily="34" charset="0"/>
                        </a:rPr>
                        <a:t>DevOps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DO1. Staging Deployment</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QA5, QA6</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DevOps: Emre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extLst>
                  <a:ext uri="{0D108BD9-81ED-4DB2-BD59-A6C34878D82A}">
                    <a16:rowId xmlns:a16="http://schemas.microsoft.com/office/drawing/2014/main" val="2023070888"/>
                  </a:ext>
                </a:extLst>
              </a:tr>
              <a:tr h="121516">
                <a:tc>
                  <a:txBody>
                    <a:bodyPr/>
                    <a:lstStyle/>
                    <a:p>
                      <a:pPr algn="l" fontAlgn="b"/>
                      <a:r>
                        <a:rPr lang="tr-TR" sz="1050" b="0" i="0" u="none" strike="noStrike">
                          <a:solidFill>
                            <a:srgbClr val="000000"/>
                          </a:solidFill>
                          <a:effectLst/>
                          <a:latin typeface="Aptos Narrow" panose="020B0004020202020204" pitchFamily="34" charset="0"/>
                        </a:rPr>
                        <a:t>DevOps</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DO2. Production Deployment</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BF1</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tc>
                  <a:txBody>
                    <a:bodyPr/>
                    <a:lstStyle/>
                    <a:p>
                      <a:pPr algn="l" fontAlgn="b"/>
                      <a:r>
                        <a:rPr lang="tr-TR" sz="1050" b="0" i="0" u="none" strike="noStrike">
                          <a:solidFill>
                            <a:srgbClr val="000000"/>
                          </a:solidFill>
                          <a:effectLst/>
                          <a:latin typeface="Aptos Narrow" panose="020B0004020202020204" pitchFamily="34" charset="0"/>
                        </a:rPr>
                        <a:t>DevOps: Emre</a:t>
                      </a:r>
                      <a:endParaRPr lang="tr-TR" sz="1050" b="0" i="0" u="none" strike="noStrike">
                        <a:effectLst/>
                        <a:latin typeface="Arial" panose="020B0604020202020204" pitchFamily="34" charset="0"/>
                      </a:endParaRPr>
                    </a:p>
                  </a:txBody>
                  <a:tcPr marL="4493" marR="4493" marT="449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AAEA8"/>
                    </a:solidFill>
                  </a:tcPr>
                </a:tc>
                <a:extLst>
                  <a:ext uri="{0D108BD9-81ED-4DB2-BD59-A6C34878D82A}">
                    <a16:rowId xmlns:a16="http://schemas.microsoft.com/office/drawing/2014/main" val="2911138035"/>
                  </a:ext>
                </a:extLst>
              </a:tr>
            </a:tbl>
          </a:graphicData>
        </a:graphic>
      </p:graphicFrame>
    </p:spTree>
    <p:extLst>
      <p:ext uri="{BB962C8B-B14F-4D97-AF65-F5344CB8AC3E}">
        <p14:creationId xmlns:p14="http://schemas.microsoft.com/office/powerpoint/2010/main" val="2768738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53C324-7964-34B2-CD54-78E4917641F2}"/>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BCE569-C1E5-AF4E-9161-E306699BFD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1320BC3-5953-52F8-A538-17700DE86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B90DAE62-B77F-CFAC-8231-895FE3A6296C}"/>
              </a:ext>
            </a:extLst>
          </p:cNvPr>
          <p:cNvSpPr>
            <a:spLocks noGrp="1"/>
          </p:cNvSpPr>
          <p:nvPr>
            <p:ph idx="1"/>
          </p:nvPr>
        </p:nvSpPr>
        <p:spPr>
          <a:xfrm>
            <a:off x="660400" y="968744"/>
            <a:ext cx="10972800" cy="5733018"/>
          </a:xfrm>
        </p:spPr>
        <p:txBody>
          <a:bodyPr>
            <a:normAutofit fontScale="92500" lnSpcReduction="10000"/>
          </a:bodyPr>
          <a:lstStyle/>
          <a:p>
            <a:r>
              <a:rPr lang="tr-TR" b="1" dirty="0"/>
              <a:t>OUR APPROACH TO CREATE TASK ESTIMATIONS</a:t>
            </a:r>
          </a:p>
          <a:p>
            <a:pPr marL="457200" lvl="1" indent="0">
              <a:buNone/>
            </a:pPr>
            <a:r>
              <a:rPr lang="tr-TR" dirty="0" err="1"/>
              <a:t>After</a:t>
            </a:r>
            <a:r>
              <a:rPr lang="tr-TR" dirty="0"/>
              <a:t> </a:t>
            </a:r>
            <a:r>
              <a:rPr lang="tr-TR" dirty="0" err="1"/>
              <a:t>creating</a:t>
            </a:r>
            <a:r>
              <a:rPr lang="tr-TR" dirty="0"/>
              <a:t> the </a:t>
            </a:r>
            <a:r>
              <a:rPr lang="tr-TR" b="1" dirty="0"/>
              <a:t>Task Dependencies</a:t>
            </a:r>
            <a:r>
              <a:rPr lang="tr-TR" dirty="0"/>
              <a:t> for the Plant Disease </a:t>
            </a:r>
            <a:r>
              <a:rPr lang="tr-TR" dirty="0" err="1"/>
              <a:t>Detection</a:t>
            </a:r>
            <a:r>
              <a:rPr lang="tr-TR" dirty="0"/>
              <a:t> </a:t>
            </a:r>
            <a:r>
              <a:rPr lang="tr-TR" dirty="0" err="1"/>
              <a:t>System</a:t>
            </a:r>
            <a:r>
              <a:rPr lang="tr-TR" dirty="0"/>
              <a:t>, we used the following prompt to </a:t>
            </a:r>
            <a:r>
              <a:rPr lang="tr-TR" dirty="0" err="1"/>
              <a:t>generate</a:t>
            </a:r>
            <a:r>
              <a:rPr lang="tr-TR" dirty="0"/>
              <a:t> </a:t>
            </a:r>
            <a:r>
              <a:rPr lang="tr-TR" b="1" dirty="0"/>
              <a:t>task </a:t>
            </a:r>
            <a:r>
              <a:rPr lang="tr-TR" b="1" dirty="0" err="1"/>
              <a:t>estimations</a:t>
            </a:r>
            <a:r>
              <a:rPr lang="tr-TR" dirty="0"/>
              <a:t>. GPT </a:t>
            </a:r>
            <a:r>
              <a:rPr lang="tr-TR" dirty="0" err="1"/>
              <a:t>provided</a:t>
            </a:r>
            <a:r>
              <a:rPr lang="tr-TR" dirty="0"/>
              <a:t> </a:t>
            </a:r>
            <a:r>
              <a:rPr lang="tr-TR" dirty="0" err="1"/>
              <a:t>three-point</a:t>
            </a:r>
            <a:r>
              <a:rPr lang="tr-TR" dirty="0"/>
              <a:t> </a:t>
            </a:r>
            <a:r>
              <a:rPr lang="tr-TR" dirty="0" err="1"/>
              <a:t>estimations</a:t>
            </a:r>
            <a:r>
              <a:rPr lang="tr-TR" dirty="0"/>
              <a:t> (</a:t>
            </a:r>
            <a:r>
              <a:rPr lang="tr-TR" dirty="0" err="1"/>
              <a:t>Optimistic</a:t>
            </a:r>
            <a:r>
              <a:rPr lang="tr-TR" dirty="0"/>
              <a:t>, </a:t>
            </a:r>
            <a:r>
              <a:rPr lang="tr-TR" dirty="0" err="1"/>
              <a:t>Realistic</a:t>
            </a:r>
            <a:r>
              <a:rPr lang="tr-TR" dirty="0"/>
              <a:t>, </a:t>
            </a:r>
            <a:r>
              <a:rPr lang="tr-TR" dirty="0" err="1"/>
              <a:t>Pessimistic</a:t>
            </a:r>
            <a:r>
              <a:rPr lang="tr-TR" dirty="0"/>
              <a:t>) for each task, </a:t>
            </a:r>
            <a:r>
              <a:rPr lang="tr-TR" dirty="0" err="1"/>
              <a:t>giving</a:t>
            </a:r>
            <a:r>
              <a:rPr lang="tr-TR" dirty="0"/>
              <a:t> us a </a:t>
            </a:r>
            <a:r>
              <a:rPr lang="tr-TR" dirty="0" err="1"/>
              <a:t>comprehensive</a:t>
            </a:r>
            <a:r>
              <a:rPr lang="tr-TR" dirty="0"/>
              <a:t> </a:t>
            </a:r>
            <a:r>
              <a:rPr lang="tr-TR" dirty="0" err="1"/>
              <a:t>view</a:t>
            </a:r>
            <a:r>
              <a:rPr lang="tr-TR" dirty="0"/>
              <a:t> of </a:t>
            </a:r>
            <a:r>
              <a:rPr lang="tr-TR" dirty="0" err="1"/>
              <a:t>potential</a:t>
            </a:r>
            <a:r>
              <a:rPr lang="tr-TR" dirty="0"/>
              <a:t> </a:t>
            </a:r>
            <a:r>
              <a:rPr lang="tr-TR" dirty="0" err="1"/>
              <a:t>timeframes</a:t>
            </a:r>
            <a:r>
              <a:rPr lang="tr-TR" dirty="0"/>
              <a:t> for </a:t>
            </a:r>
            <a:r>
              <a:rPr lang="tr-TR" dirty="0" err="1"/>
              <a:t>completion</a:t>
            </a:r>
            <a:r>
              <a:rPr lang="tr-TR" dirty="0"/>
              <a:t>.</a:t>
            </a:r>
            <a:endParaRPr lang="tr-TR" b="1" dirty="0"/>
          </a:p>
          <a:p>
            <a:r>
              <a:rPr lang="tr-TR" b="1" dirty="0"/>
              <a:t>INITIAL PROMPT </a:t>
            </a:r>
          </a:p>
          <a:p>
            <a:pPr marL="457200" lvl="1" indent="0">
              <a:buNone/>
            </a:pPr>
            <a:r>
              <a:rPr lang="tr-TR" i="1" dirty="0"/>
              <a:t>Create a </a:t>
            </a:r>
            <a:r>
              <a:rPr lang="tr-TR" i="1" dirty="0" err="1"/>
              <a:t>chart</a:t>
            </a:r>
            <a:r>
              <a:rPr lang="tr-TR" i="1" dirty="0"/>
              <a:t> for </a:t>
            </a:r>
            <a:r>
              <a:rPr lang="tr-TR" i="1" dirty="0" err="1"/>
              <a:t>three-point</a:t>
            </a:r>
            <a:r>
              <a:rPr lang="tr-TR" i="1" dirty="0"/>
              <a:t> </a:t>
            </a:r>
            <a:r>
              <a:rPr lang="tr-TR" i="1" dirty="0" err="1"/>
              <a:t>estimations</a:t>
            </a:r>
            <a:r>
              <a:rPr lang="tr-TR" i="1" dirty="0"/>
              <a:t> (</a:t>
            </a:r>
            <a:r>
              <a:rPr lang="tr-TR" i="1" dirty="0" err="1"/>
              <a:t>optimistic</a:t>
            </a:r>
            <a:r>
              <a:rPr lang="tr-TR" i="1" dirty="0"/>
              <a:t>, </a:t>
            </a:r>
            <a:r>
              <a:rPr lang="tr-TR" i="1" dirty="0" err="1"/>
              <a:t>realistic</a:t>
            </a:r>
            <a:r>
              <a:rPr lang="tr-TR" i="1" dirty="0"/>
              <a:t>, </a:t>
            </a:r>
            <a:r>
              <a:rPr lang="tr-TR" i="1" dirty="0" err="1"/>
              <a:t>pessimistic</a:t>
            </a:r>
            <a:r>
              <a:rPr lang="tr-TR" i="1" dirty="0"/>
              <a:t>) for the tasks in the "Dependencies of Plant </a:t>
            </a:r>
            <a:r>
              <a:rPr lang="tr-TR" i="1" dirty="0" err="1"/>
              <a:t>Diseases</a:t>
            </a:r>
            <a:r>
              <a:rPr lang="tr-TR" i="1" dirty="0"/>
              <a:t>" </a:t>
            </a:r>
            <a:r>
              <a:rPr lang="tr-TR" i="1" dirty="0" err="1"/>
              <a:t>chart</a:t>
            </a:r>
            <a:r>
              <a:rPr lang="tr-TR" i="1" dirty="0"/>
              <a:t>. For example, the </a:t>
            </a:r>
            <a:r>
              <a:rPr lang="tr-TR" i="1" dirty="0" err="1"/>
              <a:t>three-point</a:t>
            </a:r>
            <a:r>
              <a:rPr lang="tr-TR" i="1" dirty="0"/>
              <a:t> </a:t>
            </a:r>
            <a:r>
              <a:rPr lang="tr-TR" i="1" dirty="0" err="1"/>
              <a:t>estimations</a:t>
            </a:r>
            <a:r>
              <a:rPr lang="tr-TR" i="1" dirty="0"/>
              <a:t> for Preliminary Work </a:t>
            </a:r>
            <a:r>
              <a:rPr lang="tr-TR" i="1" dirty="0" err="1"/>
              <a:t>should</a:t>
            </a:r>
            <a:r>
              <a:rPr lang="tr-TR" i="1" dirty="0"/>
              <a:t> </a:t>
            </a:r>
            <a:r>
              <a:rPr lang="tr-TR" i="1" dirty="0" err="1"/>
              <a:t>look</a:t>
            </a:r>
            <a:r>
              <a:rPr lang="tr-TR" i="1" dirty="0"/>
              <a:t> </a:t>
            </a:r>
            <a:r>
              <a:rPr lang="tr-TR" i="1" dirty="0" err="1"/>
              <a:t>like</a:t>
            </a:r>
            <a:r>
              <a:rPr lang="tr-TR" i="1" dirty="0"/>
              <a:t> this: </a:t>
            </a:r>
          </a:p>
          <a:p>
            <a:pPr marL="457200" lvl="1" indent="0">
              <a:buNone/>
            </a:pPr>
            <a:endParaRPr lang="tr-TR" i="1" dirty="0"/>
          </a:p>
          <a:p>
            <a:pPr marL="457200" lvl="1" indent="0">
              <a:buNone/>
            </a:pPr>
            <a:endParaRPr lang="tr-TR" i="1" dirty="0"/>
          </a:p>
          <a:p>
            <a:pPr marL="457200" lvl="1" indent="0">
              <a:buNone/>
            </a:pPr>
            <a:endParaRPr lang="tr-TR" i="1" dirty="0"/>
          </a:p>
          <a:p>
            <a:pPr marL="457200" lvl="1" indent="0" algn="just">
              <a:buNone/>
            </a:pPr>
            <a:endParaRPr lang="tr-TR" i="1" dirty="0"/>
          </a:p>
          <a:p>
            <a:pPr marL="457200" lvl="1" indent="0" algn="just">
              <a:buNone/>
            </a:pPr>
            <a:r>
              <a:rPr lang="tr-TR" i="1" dirty="0" err="1"/>
              <a:t>After</a:t>
            </a:r>
            <a:r>
              <a:rPr lang="tr-TR" i="1" dirty="0"/>
              <a:t> </a:t>
            </a:r>
            <a:r>
              <a:rPr lang="tr-TR" i="1" dirty="0" err="1"/>
              <a:t>listing</a:t>
            </a:r>
            <a:r>
              <a:rPr lang="tr-TR" i="1" dirty="0"/>
              <a:t> </a:t>
            </a:r>
            <a:r>
              <a:rPr lang="tr-TR" i="1" dirty="0" err="1"/>
              <a:t>all</a:t>
            </a:r>
            <a:r>
              <a:rPr lang="tr-TR" i="1" dirty="0"/>
              <a:t> tasks and their </a:t>
            </a:r>
            <a:r>
              <a:rPr lang="tr-TR" i="1" dirty="0" err="1"/>
              <a:t>three-point</a:t>
            </a:r>
            <a:r>
              <a:rPr lang="tr-TR" i="1" dirty="0"/>
              <a:t> </a:t>
            </a:r>
            <a:r>
              <a:rPr lang="tr-TR" i="1" dirty="0" err="1"/>
              <a:t>estimations</a:t>
            </a:r>
            <a:r>
              <a:rPr lang="tr-TR" i="1" dirty="0"/>
              <a:t>, </a:t>
            </a:r>
            <a:r>
              <a:rPr lang="tr-TR" i="1" dirty="0" err="1"/>
              <a:t>calculate</a:t>
            </a:r>
            <a:r>
              <a:rPr lang="tr-TR" i="1" dirty="0"/>
              <a:t> and </a:t>
            </a:r>
            <a:r>
              <a:rPr lang="tr-TR" i="1" dirty="0" err="1"/>
              <a:t>add</a:t>
            </a:r>
            <a:r>
              <a:rPr lang="tr-TR" i="1" dirty="0"/>
              <a:t> the total </a:t>
            </a:r>
            <a:r>
              <a:rPr lang="tr-TR" i="1" dirty="0" err="1"/>
              <a:t>work</a:t>
            </a:r>
            <a:r>
              <a:rPr lang="tr-TR" i="1" dirty="0"/>
              <a:t> for each </a:t>
            </a:r>
            <a:r>
              <a:rPr lang="tr-TR" i="1" dirty="0" err="1"/>
              <a:t>estimation</a:t>
            </a:r>
            <a:r>
              <a:rPr lang="tr-TR" i="1" dirty="0"/>
              <a:t> (</a:t>
            </a:r>
            <a:r>
              <a:rPr lang="tr-TR" i="1" dirty="0" err="1"/>
              <a:t>Optimistic</a:t>
            </a:r>
            <a:r>
              <a:rPr lang="tr-TR" i="1" dirty="0"/>
              <a:t> Total, </a:t>
            </a:r>
            <a:r>
              <a:rPr lang="tr-TR" i="1" dirty="0" err="1"/>
              <a:t>Realistic</a:t>
            </a:r>
            <a:r>
              <a:rPr lang="tr-TR" i="1" dirty="0"/>
              <a:t> Total, </a:t>
            </a:r>
            <a:r>
              <a:rPr lang="tr-TR" i="1" dirty="0" err="1"/>
              <a:t>Pessimistic</a:t>
            </a:r>
            <a:r>
              <a:rPr lang="tr-TR" i="1" dirty="0"/>
              <a:t> Total) in a </a:t>
            </a:r>
            <a:r>
              <a:rPr lang="tr-TR" i="1" dirty="0" err="1"/>
              <a:t>line</a:t>
            </a:r>
            <a:r>
              <a:rPr lang="tr-TR" i="1" dirty="0"/>
              <a:t> </a:t>
            </a:r>
            <a:r>
              <a:rPr lang="tr-TR" i="1" dirty="0" err="1"/>
              <a:t>above</a:t>
            </a:r>
            <a:r>
              <a:rPr lang="tr-TR" i="1" dirty="0"/>
              <a:t> the "Non-Dev Tasks" section. Ensure to </a:t>
            </a:r>
            <a:r>
              <a:rPr lang="tr-TR" i="1" dirty="0" err="1"/>
              <a:t>list</a:t>
            </a:r>
            <a:r>
              <a:rPr lang="tr-TR" i="1" dirty="0"/>
              <a:t> only the task titles under "Non-Dev Tasks" </a:t>
            </a:r>
            <a:r>
              <a:rPr lang="tr-TR" i="1" dirty="0" err="1"/>
              <a:t>without</a:t>
            </a:r>
            <a:r>
              <a:rPr lang="tr-TR" i="1" dirty="0"/>
              <a:t> </a:t>
            </a:r>
            <a:r>
              <a:rPr lang="tr-TR" i="1" dirty="0" err="1"/>
              <a:t>leaving</a:t>
            </a:r>
            <a:r>
              <a:rPr lang="tr-TR" i="1" dirty="0"/>
              <a:t> </a:t>
            </a:r>
            <a:r>
              <a:rPr lang="tr-TR" i="1" dirty="0" err="1"/>
              <a:t>blank</a:t>
            </a:r>
            <a:r>
              <a:rPr lang="tr-TR" i="1" dirty="0"/>
              <a:t> </a:t>
            </a:r>
            <a:r>
              <a:rPr lang="tr-TR" i="1" dirty="0" err="1"/>
              <a:t>spaces</a:t>
            </a:r>
            <a:r>
              <a:rPr lang="tr-TR" i="1" dirty="0"/>
              <a:t> for their </a:t>
            </a:r>
            <a:r>
              <a:rPr lang="tr-TR" i="1" dirty="0" err="1"/>
              <a:t>estimations</a:t>
            </a:r>
            <a:r>
              <a:rPr lang="tr-TR" i="1" dirty="0"/>
              <a:t>. Write the </a:t>
            </a:r>
            <a:r>
              <a:rPr lang="tr-TR" i="1" dirty="0" err="1"/>
              <a:t>chart</a:t>
            </a:r>
            <a:r>
              <a:rPr lang="tr-TR" i="1" dirty="0"/>
              <a:t> in the </a:t>
            </a:r>
            <a:r>
              <a:rPr lang="tr-TR" i="1" dirty="0" err="1"/>
              <a:t>specified</a:t>
            </a:r>
            <a:r>
              <a:rPr lang="tr-TR" i="1" dirty="0"/>
              <a:t> format.</a:t>
            </a:r>
          </a:p>
          <a:p>
            <a:pPr marL="457200" lvl="1" indent="0" algn="just">
              <a:buNone/>
            </a:pPr>
            <a:endParaRPr lang="tr-TR" i="1" dirty="0"/>
          </a:p>
          <a:p>
            <a:r>
              <a:rPr lang="tr-TR" b="1" dirty="0"/>
              <a:t>ITERATIVE PROMPTS</a:t>
            </a:r>
          </a:p>
          <a:p>
            <a:pPr marL="457200" lvl="1" indent="0">
              <a:buNone/>
            </a:pPr>
            <a:r>
              <a:rPr lang="tr-TR" dirty="0"/>
              <a:t>We </a:t>
            </a:r>
            <a:r>
              <a:rPr lang="tr-TR" dirty="0" err="1"/>
              <a:t>instructed</a:t>
            </a:r>
            <a:r>
              <a:rPr lang="tr-TR" dirty="0"/>
              <a:t> GPT to </a:t>
            </a:r>
            <a:r>
              <a:rPr lang="tr-TR" dirty="0" err="1"/>
              <a:t>leave</a:t>
            </a:r>
            <a:r>
              <a:rPr lang="tr-TR" dirty="0"/>
              <a:t> </a:t>
            </a:r>
            <a:r>
              <a:rPr lang="tr-TR" dirty="0" err="1"/>
              <a:t>blank</a:t>
            </a:r>
            <a:r>
              <a:rPr lang="tr-TR" dirty="0"/>
              <a:t> </a:t>
            </a:r>
            <a:r>
              <a:rPr lang="tr-TR" dirty="0" err="1"/>
              <a:t>spaces</a:t>
            </a:r>
            <a:r>
              <a:rPr lang="tr-TR" dirty="0"/>
              <a:t> for </a:t>
            </a:r>
            <a:r>
              <a:rPr lang="tr-TR" dirty="0" err="1"/>
              <a:t>estimations</a:t>
            </a:r>
            <a:r>
              <a:rPr lang="tr-TR" dirty="0"/>
              <a:t> </a:t>
            </a:r>
            <a:r>
              <a:rPr lang="tr-TR" dirty="0" err="1"/>
              <a:t>related</a:t>
            </a:r>
            <a:r>
              <a:rPr lang="tr-TR" dirty="0"/>
              <a:t> to </a:t>
            </a:r>
            <a:r>
              <a:rPr lang="tr-TR" b="1" dirty="0"/>
              <a:t>Non-Dev Tasks</a:t>
            </a:r>
            <a:r>
              <a:rPr lang="tr-TR" dirty="0"/>
              <a:t>, as we </a:t>
            </a:r>
            <a:r>
              <a:rPr lang="tr-TR" dirty="0" err="1"/>
              <a:t>needed</a:t>
            </a:r>
            <a:r>
              <a:rPr lang="tr-TR" dirty="0"/>
              <a:t> </a:t>
            </a:r>
            <a:r>
              <a:rPr lang="tr-TR" dirty="0" err="1"/>
              <a:t>coefficients</a:t>
            </a:r>
            <a:r>
              <a:rPr lang="tr-TR" dirty="0"/>
              <a:t> for </a:t>
            </a:r>
            <a:r>
              <a:rPr lang="tr-TR" dirty="0" err="1"/>
              <a:t>those</a:t>
            </a:r>
            <a:r>
              <a:rPr lang="tr-TR" dirty="0"/>
              <a:t> tasks. GPT </a:t>
            </a:r>
            <a:r>
              <a:rPr lang="tr-TR" dirty="0" err="1"/>
              <a:t>then</a:t>
            </a:r>
            <a:r>
              <a:rPr lang="tr-TR" dirty="0"/>
              <a:t> </a:t>
            </a:r>
            <a:r>
              <a:rPr lang="tr-TR" dirty="0" err="1"/>
              <a:t>created</a:t>
            </a:r>
            <a:r>
              <a:rPr lang="tr-TR" dirty="0"/>
              <a:t> </a:t>
            </a:r>
            <a:r>
              <a:rPr lang="tr-TR" dirty="0" err="1"/>
              <a:t>coefficients</a:t>
            </a:r>
            <a:r>
              <a:rPr lang="tr-TR" dirty="0"/>
              <a:t> and </a:t>
            </a:r>
            <a:r>
              <a:rPr lang="tr-TR" dirty="0" err="1"/>
              <a:t>filled</a:t>
            </a:r>
            <a:r>
              <a:rPr lang="tr-TR" dirty="0"/>
              <a:t> the </a:t>
            </a:r>
            <a:r>
              <a:rPr lang="tr-TR" dirty="0" err="1"/>
              <a:t>blanks</a:t>
            </a:r>
            <a:r>
              <a:rPr lang="tr-TR" dirty="0"/>
              <a:t> accordingly, </a:t>
            </a:r>
            <a:r>
              <a:rPr lang="tr-TR" dirty="0" err="1"/>
              <a:t>ensuring</a:t>
            </a:r>
            <a:r>
              <a:rPr lang="tr-TR" dirty="0"/>
              <a:t> </a:t>
            </a:r>
            <a:r>
              <a:rPr lang="tr-TR" dirty="0" err="1"/>
              <a:t>consistency</a:t>
            </a:r>
            <a:r>
              <a:rPr lang="tr-TR" dirty="0"/>
              <a:t> and </a:t>
            </a:r>
            <a:r>
              <a:rPr lang="tr-TR" dirty="0" err="1"/>
              <a:t>accuracy</a:t>
            </a:r>
            <a:r>
              <a:rPr lang="tr-TR" dirty="0"/>
              <a:t> in the </a:t>
            </a:r>
            <a:r>
              <a:rPr lang="tr-TR" dirty="0" err="1"/>
              <a:t>estimations</a:t>
            </a:r>
            <a:r>
              <a:rPr lang="tr-TR" dirty="0"/>
              <a:t>.</a:t>
            </a:r>
            <a:endParaRPr lang="tr-TR" b="1" dirty="0"/>
          </a:p>
        </p:txBody>
      </p:sp>
      <p:sp>
        <p:nvSpPr>
          <p:cNvPr id="12" name="Isosceles Triangle 11">
            <a:extLst>
              <a:ext uri="{FF2B5EF4-FFF2-40B4-BE49-F238E27FC236}">
                <a16:creationId xmlns:a16="http://schemas.microsoft.com/office/drawing/2014/main" id="{D5ACD97A-0A65-2F15-2164-50996D9EE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DA8E917D-A74D-D629-F1FC-209A33A72EC9}"/>
              </a:ext>
            </a:extLst>
          </p:cNvPr>
          <p:cNvSpPr>
            <a:spLocks noGrp="1"/>
          </p:cNvSpPr>
          <p:nvPr>
            <p:ph type="title"/>
          </p:nvPr>
        </p:nvSpPr>
        <p:spPr>
          <a:xfrm>
            <a:off x="842597" y="156238"/>
            <a:ext cx="6739303" cy="812505"/>
          </a:xfrm>
        </p:spPr>
        <p:txBody>
          <a:bodyPr>
            <a:normAutofit/>
          </a:bodyPr>
          <a:lstStyle/>
          <a:p>
            <a:r>
              <a:rPr lang="tr-TR" dirty="0"/>
              <a:t>Task Estimations</a:t>
            </a:r>
          </a:p>
        </p:txBody>
      </p:sp>
      <p:graphicFrame>
        <p:nvGraphicFramePr>
          <p:cNvPr id="2" name="Tablo 1">
            <a:extLst>
              <a:ext uri="{FF2B5EF4-FFF2-40B4-BE49-F238E27FC236}">
                <a16:creationId xmlns:a16="http://schemas.microsoft.com/office/drawing/2014/main" id="{C16F3CA8-B0C9-9A26-D5F8-2B626733B93A}"/>
              </a:ext>
            </a:extLst>
          </p:cNvPr>
          <p:cNvGraphicFramePr>
            <a:graphicFrameLocks noGrp="1"/>
          </p:cNvGraphicFramePr>
          <p:nvPr>
            <p:extLst>
              <p:ext uri="{D42A27DB-BD31-4B8C-83A1-F6EECF244321}">
                <p14:modId xmlns:p14="http://schemas.microsoft.com/office/powerpoint/2010/main" val="1164254743"/>
              </p:ext>
            </p:extLst>
          </p:nvPr>
        </p:nvGraphicFramePr>
        <p:xfrm>
          <a:off x="3073399" y="3023235"/>
          <a:ext cx="6146801" cy="989965"/>
        </p:xfrm>
        <a:graphic>
          <a:graphicData uri="http://schemas.openxmlformats.org/drawingml/2006/table">
            <a:tbl>
              <a:tblPr>
                <a:tableStyleId>{5C22544A-7EE6-4342-B048-85BDC9FD1C3A}</a:tableStyleId>
              </a:tblPr>
              <a:tblGrid>
                <a:gridCol w="2754148">
                  <a:extLst>
                    <a:ext uri="{9D8B030D-6E8A-4147-A177-3AD203B41FA5}">
                      <a16:colId xmlns:a16="http://schemas.microsoft.com/office/drawing/2014/main" val="47551508"/>
                    </a:ext>
                  </a:extLst>
                </a:gridCol>
                <a:gridCol w="352607">
                  <a:extLst>
                    <a:ext uri="{9D8B030D-6E8A-4147-A177-3AD203B41FA5}">
                      <a16:colId xmlns:a16="http://schemas.microsoft.com/office/drawing/2014/main" val="4064880200"/>
                    </a:ext>
                  </a:extLst>
                </a:gridCol>
                <a:gridCol w="1029232">
                  <a:extLst>
                    <a:ext uri="{9D8B030D-6E8A-4147-A177-3AD203B41FA5}">
                      <a16:colId xmlns:a16="http://schemas.microsoft.com/office/drawing/2014/main" val="4107030662"/>
                    </a:ext>
                  </a:extLst>
                </a:gridCol>
                <a:gridCol w="914873">
                  <a:extLst>
                    <a:ext uri="{9D8B030D-6E8A-4147-A177-3AD203B41FA5}">
                      <a16:colId xmlns:a16="http://schemas.microsoft.com/office/drawing/2014/main" val="3883877235"/>
                    </a:ext>
                  </a:extLst>
                </a:gridCol>
                <a:gridCol w="1095941">
                  <a:extLst>
                    <a:ext uri="{9D8B030D-6E8A-4147-A177-3AD203B41FA5}">
                      <a16:colId xmlns:a16="http://schemas.microsoft.com/office/drawing/2014/main" val="3642371105"/>
                    </a:ext>
                  </a:extLst>
                </a:gridCol>
              </a:tblGrid>
              <a:tr h="67456">
                <a:tc gridSpan="2">
                  <a:txBody>
                    <a:bodyPr/>
                    <a:lstStyle/>
                    <a:p>
                      <a:pPr algn="ctr" fontAlgn="t"/>
                      <a:r>
                        <a:rPr lang="tr-TR" sz="1100" u="none" strike="noStrike" dirty="0">
                          <a:effectLst/>
                        </a:rPr>
                        <a:t>Task</a:t>
                      </a:r>
                      <a:endParaRPr lang="tr-TR" sz="1100" b="1" i="0" u="none" strike="noStrike" dirty="0">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tr-TR"/>
                    </a:p>
                  </a:txBody>
                  <a:tcPr/>
                </a:tc>
                <a:tc>
                  <a:txBody>
                    <a:bodyPr/>
                    <a:lstStyle/>
                    <a:p>
                      <a:pPr algn="ctr" fontAlgn="t"/>
                      <a:r>
                        <a:rPr lang="tr-TR" sz="1100" u="none" strike="noStrike">
                          <a:effectLst/>
                        </a:rPr>
                        <a:t>Optimistic Hour</a:t>
                      </a:r>
                      <a:endParaRPr lang="tr-TR" sz="1100" b="1" i="0" u="none" strike="noStrike">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tr-TR" sz="1100" u="none" strike="noStrike">
                          <a:effectLst/>
                        </a:rPr>
                        <a:t>Realistic Hour</a:t>
                      </a:r>
                      <a:endParaRPr lang="tr-TR" sz="1100" b="1" i="0" u="none" strike="noStrike">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tr-TR" sz="1100" u="none" strike="noStrike">
                          <a:effectLst/>
                        </a:rPr>
                        <a:t>Pessimistic Hour</a:t>
                      </a:r>
                      <a:endParaRPr lang="tr-TR" sz="1100" b="1" i="0" u="none" strike="noStrike">
                        <a:solidFill>
                          <a:srgbClr val="000000"/>
                        </a:solidFill>
                        <a:effectLst/>
                        <a:latin typeface="Aptos Narrow" panose="020B0004020202020204" pitchFamily="34"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66191089"/>
                  </a:ext>
                </a:extLst>
              </a:tr>
              <a:tr h="203200">
                <a:tc gridSpan="2">
                  <a:txBody>
                    <a:bodyPr/>
                    <a:lstStyle/>
                    <a:p>
                      <a:pPr algn="ctr" fontAlgn="b"/>
                      <a:r>
                        <a:rPr lang="tr-TR" sz="1200" u="none" strike="noStrike">
                          <a:effectLst/>
                        </a:rPr>
                        <a:t>Preliminary Work</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tr-TR"/>
                    </a:p>
                  </a:txBody>
                  <a:tcPr/>
                </a:tc>
                <a:tc>
                  <a:txBody>
                    <a:bodyPr/>
                    <a:lstStyle/>
                    <a:p>
                      <a:pPr algn="ctr"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86454649"/>
                  </a:ext>
                </a:extLst>
              </a:tr>
              <a:tr h="203200">
                <a:tc>
                  <a:txBody>
                    <a:bodyPr/>
                    <a:lstStyle/>
                    <a:p>
                      <a:pPr algn="l" fontAlgn="b"/>
                      <a:r>
                        <a:rPr lang="tr-TR" sz="1200" u="none" strike="noStrike">
                          <a:effectLst/>
                        </a:rPr>
                        <a:t>PW1. Team Introduction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1</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2</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3</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29700191"/>
                  </a:ext>
                </a:extLst>
              </a:tr>
              <a:tr h="203200">
                <a:tc>
                  <a:txBody>
                    <a:bodyPr/>
                    <a:lstStyle/>
                    <a:p>
                      <a:pPr algn="l" fontAlgn="b"/>
                      <a:r>
                        <a:rPr lang="tr-TR" sz="1200" u="none" strike="noStrike">
                          <a:effectLst/>
                        </a:rPr>
                        <a:t>PW2. Architectural Design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5</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8</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12</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57216902"/>
                  </a:ext>
                </a:extLst>
              </a:tr>
              <a:tr h="203200">
                <a:tc>
                  <a:txBody>
                    <a:bodyPr/>
                    <a:lstStyle/>
                    <a:p>
                      <a:pPr algn="l" fontAlgn="b"/>
                      <a:r>
                        <a:rPr lang="tr-TR" sz="1200" u="none" strike="noStrike">
                          <a:effectLst/>
                        </a:rPr>
                        <a:t>PW3. Technical Documentation</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tr-TR" sz="1200" u="none" strike="noStrike">
                          <a:effectLst/>
                        </a:rPr>
                        <a:t> </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8</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12</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tr-TR" sz="1200" u="none" strike="noStrike">
                          <a:effectLst/>
                        </a:rPr>
                        <a:t>16</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5227137"/>
                  </a:ext>
                </a:extLst>
              </a:tr>
            </a:tbl>
          </a:graphicData>
        </a:graphic>
      </p:graphicFrame>
    </p:spTree>
    <p:extLst>
      <p:ext uri="{BB962C8B-B14F-4D97-AF65-F5344CB8AC3E}">
        <p14:creationId xmlns:p14="http://schemas.microsoft.com/office/powerpoint/2010/main" val="441587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4CD1596-23BB-EF00-55CD-79C5154934E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1D7E609-E65C-713E-9F99-1FA2ED5EA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B4A64AEF-0FC3-7008-0A47-AA1C1F422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71D0661D-92D7-BDB9-2651-757542839FD5}"/>
              </a:ext>
            </a:extLst>
          </p:cNvPr>
          <p:cNvSpPr>
            <a:spLocks noGrp="1"/>
          </p:cNvSpPr>
          <p:nvPr>
            <p:ph idx="1"/>
          </p:nvPr>
        </p:nvSpPr>
        <p:spPr>
          <a:xfrm>
            <a:off x="660400" y="968744"/>
            <a:ext cx="10972800" cy="5733018"/>
          </a:xfrm>
        </p:spPr>
        <p:txBody>
          <a:bodyPr>
            <a:normAutofit/>
          </a:bodyPr>
          <a:lstStyle/>
          <a:p>
            <a:r>
              <a:rPr lang="tr-TR" b="1" dirty="0"/>
              <a:t>PROMPT FOR NONDEV TASK ESTIMATIONS</a:t>
            </a:r>
          </a:p>
          <a:p>
            <a:pPr marL="457200" lvl="1" indent="0">
              <a:buNone/>
            </a:pPr>
            <a:r>
              <a:rPr lang="tr-TR" i="1" dirty="0" err="1"/>
              <a:t>Determine</a:t>
            </a:r>
            <a:r>
              <a:rPr lang="tr-TR" i="1" dirty="0"/>
              <a:t> the </a:t>
            </a:r>
            <a:r>
              <a:rPr lang="tr-TR" i="1" dirty="0" err="1"/>
              <a:t>coefficients</a:t>
            </a:r>
            <a:r>
              <a:rPr lang="tr-TR" i="1" dirty="0"/>
              <a:t> for each Non-dev task, the </a:t>
            </a:r>
            <a:r>
              <a:rPr lang="tr-TR" i="1" dirty="0" err="1"/>
              <a:t>coefficients</a:t>
            </a:r>
            <a:r>
              <a:rPr lang="tr-TR" i="1" dirty="0"/>
              <a:t> </a:t>
            </a:r>
            <a:r>
              <a:rPr lang="tr-TR" i="1" dirty="0" err="1"/>
              <a:t>will</a:t>
            </a:r>
            <a:r>
              <a:rPr lang="tr-TR" i="1" dirty="0"/>
              <a:t> </a:t>
            </a:r>
            <a:r>
              <a:rPr lang="tr-TR" i="1" dirty="0" err="1"/>
              <a:t>represent</a:t>
            </a:r>
            <a:r>
              <a:rPr lang="tr-TR" i="1" dirty="0"/>
              <a:t> the </a:t>
            </a:r>
            <a:r>
              <a:rPr lang="tr-TR" i="1" dirty="0" err="1"/>
              <a:t>proportion</a:t>
            </a:r>
            <a:r>
              <a:rPr lang="tr-TR" i="1" dirty="0"/>
              <a:t> of time each task </a:t>
            </a:r>
            <a:r>
              <a:rPr lang="tr-TR" i="1" dirty="0" err="1"/>
              <a:t>should</a:t>
            </a:r>
            <a:r>
              <a:rPr lang="tr-TR" i="1" dirty="0"/>
              <a:t> </a:t>
            </a:r>
            <a:r>
              <a:rPr lang="tr-TR" i="1" dirty="0" err="1"/>
              <a:t>take</a:t>
            </a:r>
            <a:r>
              <a:rPr lang="tr-TR" i="1" dirty="0"/>
              <a:t> </a:t>
            </a:r>
            <a:r>
              <a:rPr lang="tr-TR" i="1" dirty="0" err="1"/>
              <a:t>relative</a:t>
            </a:r>
            <a:r>
              <a:rPr lang="tr-TR" i="1" dirty="0"/>
              <a:t> to the total </a:t>
            </a:r>
            <a:r>
              <a:rPr lang="tr-TR" i="1" dirty="0" err="1"/>
              <a:t>development</a:t>
            </a:r>
            <a:r>
              <a:rPr lang="tr-TR" i="1" dirty="0"/>
              <a:t> </a:t>
            </a:r>
            <a:r>
              <a:rPr lang="tr-TR" i="1" dirty="0" err="1"/>
              <a:t>work</a:t>
            </a:r>
            <a:r>
              <a:rPr lang="tr-TR" i="1" dirty="0"/>
              <a:t>. The </a:t>
            </a:r>
            <a:r>
              <a:rPr lang="tr-TR" i="1" dirty="0" err="1"/>
              <a:t>coefficients</a:t>
            </a:r>
            <a:r>
              <a:rPr lang="tr-TR" i="1" dirty="0"/>
              <a:t> </a:t>
            </a:r>
            <a:r>
              <a:rPr lang="tr-TR" i="1" dirty="0" err="1"/>
              <a:t>are</a:t>
            </a:r>
            <a:r>
              <a:rPr lang="tr-TR" i="1" dirty="0"/>
              <a:t> </a:t>
            </a:r>
            <a:r>
              <a:rPr lang="tr-TR" i="1" dirty="0" err="1"/>
              <a:t>based</a:t>
            </a:r>
            <a:r>
              <a:rPr lang="tr-TR" i="1" dirty="0"/>
              <a:t> on the </a:t>
            </a:r>
            <a:r>
              <a:rPr lang="tr-TR" i="1" dirty="0" err="1"/>
              <a:t>importance</a:t>
            </a:r>
            <a:r>
              <a:rPr lang="tr-TR" i="1" dirty="0"/>
              <a:t>, </a:t>
            </a:r>
            <a:r>
              <a:rPr lang="tr-TR" i="1" dirty="0" err="1"/>
              <a:t>complexity</a:t>
            </a:r>
            <a:r>
              <a:rPr lang="tr-TR" i="1" dirty="0"/>
              <a:t>, and </a:t>
            </a:r>
            <a:r>
              <a:rPr lang="tr-TR" i="1" dirty="0" err="1"/>
              <a:t>typical</a:t>
            </a:r>
            <a:r>
              <a:rPr lang="tr-TR" i="1" dirty="0"/>
              <a:t> time </a:t>
            </a:r>
            <a:r>
              <a:rPr lang="tr-TR" i="1" dirty="0" err="1"/>
              <a:t>requirements</a:t>
            </a:r>
            <a:r>
              <a:rPr lang="tr-TR" i="1" dirty="0"/>
              <a:t> for each </a:t>
            </a:r>
            <a:r>
              <a:rPr lang="tr-TR" i="1" dirty="0" err="1"/>
              <a:t>type</a:t>
            </a:r>
            <a:r>
              <a:rPr lang="tr-TR" i="1" dirty="0"/>
              <a:t> of task in a project. </a:t>
            </a:r>
            <a:r>
              <a:rPr lang="tr-TR" i="1" dirty="0" err="1"/>
              <a:t>Here’s</a:t>
            </a:r>
            <a:r>
              <a:rPr lang="tr-TR" i="1" dirty="0"/>
              <a:t> an example of the </a:t>
            </a:r>
            <a:r>
              <a:rPr lang="tr-TR" i="1" dirty="0" err="1"/>
              <a:t>coefficient</a:t>
            </a:r>
            <a:r>
              <a:rPr lang="tr-TR" i="1" dirty="0"/>
              <a:t> </a:t>
            </a:r>
            <a:r>
              <a:rPr lang="tr-TR" i="1" dirty="0" err="1"/>
              <a:t>assignment</a:t>
            </a:r>
            <a:r>
              <a:rPr lang="tr-TR" i="1" dirty="0"/>
              <a:t> for each task in the Non-Dev Tasks section:</a:t>
            </a:r>
          </a:p>
          <a:p>
            <a:pPr marL="457200" lvl="1" indent="0">
              <a:buNone/>
            </a:pPr>
            <a:endParaRPr lang="tr-TR" i="1" dirty="0"/>
          </a:p>
          <a:p>
            <a:pPr marL="457200" lvl="1" indent="0" algn="just">
              <a:buNone/>
            </a:pPr>
            <a:endParaRPr lang="tr-TR" i="1" dirty="0"/>
          </a:p>
          <a:p>
            <a:pPr marL="457200" lvl="1" indent="0" algn="just">
              <a:buNone/>
            </a:pPr>
            <a:endParaRPr lang="tr-TR" i="1" dirty="0"/>
          </a:p>
          <a:p>
            <a:pPr marL="457200" lvl="1" indent="0" algn="just">
              <a:buNone/>
            </a:pPr>
            <a:endParaRPr lang="tr-TR" i="1" dirty="0"/>
          </a:p>
          <a:p>
            <a:r>
              <a:rPr lang="tr-TR" b="1" dirty="0"/>
              <a:t>ITERATIVE PROMPTS</a:t>
            </a:r>
          </a:p>
          <a:p>
            <a:pPr marL="457200" lvl="1" indent="0">
              <a:buNone/>
            </a:pPr>
            <a:r>
              <a:rPr lang="tr-TR" i="1" dirty="0"/>
              <a:t>Using the </a:t>
            </a:r>
            <a:r>
              <a:rPr lang="tr-TR" i="1" dirty="0" err="1"/>
              <a:t>provided</a:t>
            </a:r>
            <a:r>
              <a:rPr lang="tr-TR" i="1" dirty="0"/>
              <a:t> </a:t>
            </a:r>
            <a:r>
              <a:rPr lang="tr-TR" i="1" dirty="0" err="1"/>
              <a:t>table</a:t>
            </a:r>
            <a:r>
              <a:rPr lang="tr-TR" i="1" dirty="0"/>
              <a:t>, </a:t>
            </a:r>
            <a:r>
              <a:rPr lang="tr-TR" i="1" dirty="0" err="1"/>
              <a:t>calculate</a:t>
            </a:r>
            <a:r>
              <a:rPr lang="tr-TR" i="1" dirty="0"/>
              <a:t> the </a:t>
            </a:r>
            <a:r>
              <a:rPr lang="tr-TR" i="1" dirty="0" err="1"/>
              <a:t>estimated</a:t>
            </a:r>
            <a:r>
              <a:rPr lang="tr-TR" i="1" dirty="0"/>
              <a:t> </a:t>
            </a:r>
            <a:r>
              <a:rPr lang="tr-TR" i="1" dirty="0" err="1"/>
              <a:t>hours</a:t>
            </a:r>
            <a:r>
              <a:rPr lang="tr-TR" i="1" dirty="0"/>
              <a:t> for each task in the "Non-Dev Tasks" section. For each task, </a:t>
            </a:r>
            <a:r>
              <a:rPr lang="tr-TR" i="1" dirty="0" err="1"/>
              <a:t>multiply</a:t>
            </a:r>
            <a:r>
              <a:rPr lang="tr-TR" i="1" dirty="0"/>
              <a:t> the corresponding </a:t>
            </a:r>
            <a:r>
              <a:rPr lang="tr-TR" i="1" dirty="0" err="1"/>
              <a:t>coefficient</a:t>
            </a:r>
            <a:r>
              <a:rPr lang="tr-TR" i="1" dirty="0"/>
              <a:t> by the Total (</a:t>
            </a:r>
            <a:r>
              <a:rPr lang="tr-TR" i="1" dirty="0" err="1"/>
              <a:t>Optimistic</a:t>
            </a:r>
            <a:r>
              <a:rPr lang="tr-TR" i="1" dirty="0"/>
              <a:t>, </a:t>
            </a:r>
            <a:r>
              <a:rPr lang="tr-TR" i="1" dirty="0" err="1"/>
              <a:t>Realistic</a:t>
            </a:r>
            <a:r>
              <a:rPr lang="tr-TR" i="1" dirty="0"/>
              <a:t>, </a:t>
            </a:r>
            <a:r>
              <a:rPr lang="tr-TR" i="1" dirty="0" err="1"/>
              <a:t>Pessimistic</a:t>
            </a:r>
            <a:r>
              <a:rPr lang="tr-TR" i="1" dirty="0"/>
              <a:t>) </a:t>
            </a:r>
            <a:r>
              <a:rPr lang="tr-TR" i="1" dirty="0" err="1"/>
              <a:t>values</a:t>
            </a:r>
            <a:r>
              <a:rPr lang="tr-TR" i="1" dirty="0"/>
              <a:t>. Write the </a:t>
            </a:r>
            <a:r>
              <a:rPr lang="tr-TR" i="1" dirty="0" err="1"/>
              <a:t>resulting</a:t>
            </a:r>
            <a:r>
              <a:rPr lang="tr-TR" i="1" dirty="0"/>
              <a:t> </a:t>
            </a:r>
            <a:r>
              <a:rPr lang="tr-TR" i="1" dirty="0" err="1"/>
              <a:t>values</a:t>
            </a:r>
            <a:r>
              <a:rPr lang="tr-TR" i="1" dirty="0"/>
              <a:t> in the </a:t>
            </a:r>
            <a:r>
              <a:rPr lang="tr-TR" i="1" dirty="0" err="1"/>
              <a:t>related</a:t>
            </a:r>
            <a:r>
              <a:rPr lang="tr-TR" i="1" dirty="0"/>
              <a:t> </a:t>
            </a:r>
            <a:r>
              <a:rPr lang="tr-TR" i="1" dirty="0" err="1"/>
              <a:t>cells</a:t>
            </a:r>
            <a:r>
              <a:rPr lang="tr-TR" i="1" dirty="0"/>
              <a:t> under </a:t>
            </a:r>
            <a:r>
              <a:rPr lang="tr-TR" i="1" dirty="0" err="1"/>
              <a:t>Optimistic</a:t>
            </a:r>
            <a:r>
              <a:rPr lang="tr-TR" i="1" dirty="0"/>
              <a:t>, </a:t>
            </a:r>
            <a:r>
              <a:rPr lang="tr-TR" i="1" dirty="0" err="1"/>
              <a:t>Realistic</a:t>
            </a:r>
            <a:r>
              <a:rPr lang="tr-TR" i="1" dirty="0"/>
              <a:t>, and </a:t>
            </a:r>
            <a:r>
              <a:rPr lang="tr-TR" i="1" dirty="0" err="1"/>
              <a:t>Pessimistic</a:t>
            </a:r>
            <a:r>
              <a:rPr lang="tr-TR" i="1" dirty="0"/>
              <a:t> </a:t>
            </a:r>
            <a:r>
              <a:rPr lang="tr-TR" i="1" dirty="0" err="1"/>
              <a:t>columns</a:t>
            </a:r>
            <a:r>
              <a:rPr lang="tr-TR" i="1" dirty="0"/>
              <a:t> for each task. Ensure the </a:t>
            </a:r>
            <a:r>
              <a:rPr lang="tr-TR" i="1" dirty="0" err="1"/>
              <a:t>results</a:t>
            </a:r>
            <a:r>
              <a:rPr lang="tr-TR" i="1" dirty="0"/>
              <a:t> </a:t>
            </a:r>
            <a:r>
              <a:rPr lang="tr-TR" i="1" dirty="0" err="1"/>
              <a:t>are</a:t>
            </a:r>
            <a:r>
              <a:rPr lang="tr-TR" i="1" dirty="0"/>
              <a:t> </a:t>
            </a:r>
            <a:r>
              <a:rPr lang="tr-TR" i="1" dirty="0" err="1"/>
              <a:t>rounded</a:t>
            </a:r>
            <a:r>
              <a:rPr lang="tr-TR" i="1" dirty="0"/>
              <a:t> to two </a:t>
            </a:r>
            <a:r>
              <a:rPr lang="tr-TR" i="1" dirty="0" err="1"/>
              <a:t>decimal</a:t>
            </a:r>
            <a:r>
              <a:rPr lang="tr-TR" i="1" dirty="0"/>
              <a:t> </a:t>
            </a:r>
            <a:r>
              <a:rPr lang="tr-TR" i="1" dirty="0" err="1"/>
              <a:t>places</a:t>
            </a:r>
            <a:r>
              <a:rPr lang="tr-TR" i="1" dirty="0"/>
              <a:t> and </a:t>
            </a:r>
            <a:r>
              <a:rPr lang="tr-TR" i="1" dirty="0" err="1"/>
              <a:t>presented</a:t>
            </a:r>
            <a:r>
              <a:rPr lang="tr-TR" i="1" dirty="0"/>
              <a:t> in the </a:t>
            </a:r>
            <a:r>
              <a:rPr lang="tr-TR" i="1" dirty="0" err="1"/>
              <a:t>same</a:t>
            </a:r>
            <a:r>
              <a:rPr lang="tr-TR" i="1" dirty="0"/>
              <a:t> </a:t>
            </a:r>
            <a:r>
              <a:rPr lang="tr-TR" i="1" dirty="0" err="1"/>
              <a:t>table</a:t>
            </a:r>
            <a:r>
              <a:rPr lang="tr-TR" i="1" dirty="0"/>
              <a:t> format.</a:t>
            </a:r>
            <a:endParaRPr lang="tr-TR" b="1" i="1" dirty="0"/>
          </a:p>
        </p:txBody>
      </p:sp>
      <p:sp>
        <p:nvSpPr>
          <p:cNvPr id="12" name="Isosceles Triangle 11">
            <a:extLst>
              <a:ext uri="{FF2B5EF4-FFF2-40B4-BE49-F238E27FC236}">
                <a16:creationId xmlns:a16="http://schemas.microsoft.com/office/drawing/2014/main" id="{039DD6CE-797D-8D1B-BD9A-16CFF0CF2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FCF064A3-D58C-A09D-B5D0-93C031BD9BB7}"/>
              </a:ext>
            </a:extLst>
          </p:cNvPr>
          <p:cNvSpPr>
            <a:spLocks noGrp="1"/>
          </p:cNvSpPr>
          <p:nvPr>
            <p:ph type="title"/>
          </p:nvPr>
        </p:nvSpPr>
        <p:spPr>
          <a:xfrm>
            <a:off x="842597" y="156238"/>
            <a:ext cx="6739303" cy="812505"/>
          </a:xfrm>
        </p:spPr>
        <p:txBody>
          <a:bodyPr>
            <a:normAutofit/>
          </a:bodyPr>
          <a:lstStyle/>
          <a:p>
            <a:r>
              <a:rPr lang="tr-TR" dirty="0"/>
              <a:t>Task Estimations</a:t>
            </a:r>
          </a:p>
        </p:txBody>
      </p:sp>
      <p:graphicFrame>
        <p:nvGraphicFramePr>
          <p:cNvPr id="4" name="Tablo 3">
            <a:extLst>
              <a:ext uri="{FF2B5EF4-FFF2-40B4-BE49-F238E27FC236}">
                <a16:creationId xmlns:a16="http://schemas.microsoft.com/office/drawing/2014/main" id="{0464C345-FD78-4851-B1D9-4E5505C5C0F0}"/>
              </a:ext>
            </a:extLst>
          </p:cNvPr>
          <p:cNvGraphicFramePr>
            <a:graphicFrameLocks noGrp="1"/>
          </p:cNvGraphicFramePr>
          <p:nvPr>
            <p:extLst>
              <p:ext uri="{D42A27DB-BD31-4B8C-83A1-F6EECF244321}">
                <p14:modId xmlns:p14="http://schemas.microsoft.com/office/powerpoint/2010/main" val="1590172844"/>
              </p:ext>
            </p:extLst>
          </p:nvPr>
        </p:nvGraphicFramePr>
        <p:xfrm>
          <a:off x="4212248" y="2653258"/>
          <a:ext cx="3507686" cy="775740"/>
        </p:xfrm>
        <a:graphic>
          <a:graphicData uri="http://schemas.openxmlformats.org/drawingml/2006/table">
            <a:tbl>
              <a:tblPr>
                <a:tableStyleId>{5C22544A-7EE6-4342-B048-85BDC9FD1C3A}</a:tableStyleId>
              </a:tblPr>
              <a:tblGrid>
                <a:gridCol w="3109574">
                  <a:extLst>
                    <a:ext uri="{9D8B030D-6E8A-4147-A177-3AD203B41FA5}">
                      <a16:colId xmlns:a16="http://schemas.microsoft.com/office/drawing/2014/main" val="3376181433"/>
                    </a:ext>
                  </a:extLst>
                </a:gridCol>
                <a:gridCol w="398112">
                  <a:extLst>
                    <a:ext uri="{9D8B030D-6E8A-4147-A177-3AD203B41FA5}">
                      <a16:colId xmlns:a16="http://schemas.microsoft.com/office/drawing/2014/main" val="2580455588"/>
                    </a:ext>
                  </a:extLst>
                </a:gridCol>
              </a:tblGrid>
              <a:tr h="258580">
                <a:tc gridSpan="2">
                  <a:txBody>
                    <a:bodyPr/>
                    <a:lstStyle/>
                    <a:p>
                      <a:pPr algn="l" fontAlgn="b"/>
                      <a:r>
                        <a:rPr lang="tr-TR" sz="1200" u="none" strike="noStrike">
                          <a:effectLst/>
                        </a:rPr>
                        <a:t>Non-Dev Tasks</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tr-TR"/>
                    </a:p>
                  </a:txBody>
                  <a:tcPr/>
                </a:tc>
                <a:extLst>
                  <a:ext uri="{0D108BD9-81ED-4DB2-BD59-A6C34878D82A}">
                    <a16:rowId xmlns:a16="http://schemas.microsoft.com/office/drawing/2014/main" val="3096010796"/>
                  </a:ext>
                </a:extLst>
              </a:tr>
              <a:tr h="258580">
                <a:tc>
                  <a:txBody>
                    <a:bodyPr/>
                    <a:lstStyle/>
                    <a:p>
                      <a:pPr algn="l" fontAlgn="b"/>
                      <a:r>
                        <a:rPr lang="tr-TR" sz="1200" u="none" strike="noStrike">
                          <a:effectLst/>
                        </a:rPr>
                        <a:t>ND1. PM</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tr-TR" sz="1200" u="none" strike="noStrike">
                          <a:effectLst/>
                        </a:rPr>
                        <a:t>0.05</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4623291"/>
                  </a:ext>
                </a:extLst>
              </a:tr>
              <a:tr h="258580">
                <a:tc>
                  <a:txBody>
                    <a:bodyPr/>
                    <a:lstStyle/>
                    <a:p>
                      <a:pPr algn="l" fontAlgn="b"/>
                      <a:r>
                        <a:rPr lang="tr-TR" sz="1200" u="none" strike="noStrike">
                          <a:effectLst/>
                        </a:rPr>
                        <a:t>ND2. TL</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tr-TR" sz="1200" u="none" strike="noStrike">
                          <a:effectLst/>
                        </a:rPr>
                        <a:t>0.07</a:t>
                      </a:r>
                      <a:endParaRPr lang="tr-TR" sz="1200" b="0" i="0" u="none" strike="noStrike">
                        <a:solidFill>
                          <a:srgbClr val="000000"/>
                        </a:solidFill>
                        <a:effectLst/>
                        <a:latin typeface="Aptos Narrow" panose="020B00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5502458"/>
                  </a:ext>
                </a:extLst>
              </a:tr>
            </a:tbl>
          </a:graphicData>
        </a:graphic>
      </p:graphicFrame>
    </p:spTree>
    <p:extLst>
      <p:ext uri="{BB962C8B-B14F-4D97-AF65-F5344CB8AC3E}">
        <p14:creationId xmlns:p14="http://schemas.microsoft.com/office/powerpoint/2010/main" val="901829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22E047-6ECF-AD97-F5F4-34322984AB2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0603C7-38E0-5DBA-4652-500580661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A6DEB268-8815-1BFE-1F45-C5307CC8C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2" name="Isosceles Triangle 11">
            <a:extLst>
              <a:ext uri="{FF2B5EF4-FFF2-40B4-BE49-F238E27FC236}">
                <a16:creationId xmlns:a16="http://schemas.microsoft.com/office/drawing/2014/main" id="{B8B2608A-BBD5-1E05-BC8D-369886209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11568C37-13D4-3E1A-4D43-31937A9A634A}"/>
              </a:ext>
            </a:extLst>
          </p:cNvPr>
          <p:cNvSpPr>
            <a:spLocks noGrp="1"/>
          </p:cNvSpPr>
          <p:nvPr>
            <p:ph type="title"/>
          </p:nvPr>
        </p:nvSpPr>
        <p:spPr>
          <a:xfrm>
            <a:off x="842597" y="2833077"/>
            <a:ext cx="3183713" cy="1035607"/>
          </a:xfrm>
        </p:spPr>
        <p:txBody>
          <a:bodyPr>
            <a:normAutofit fontScale="90000"/>
          </a:bodyPr>
          <a:lstStyle/>
          <a:p>
            <a:r>
              <a:rPr lang="tr-TR" dirty="0"/>
              <a:t>Task Estimations </a:t>
            </a:r>
            <a:br>
              <a:rPr lang="tr-TR" dirty="0"/>
            </a:br>
            <a:r>
              <a:rPr lang="tr-TR" dirty="0"/>
              <a:t>Final </a:t>
            </a:r>
            <a:r>
              <a:rPr lang="tr-TR" dirty="0" err="1"/>
              <a:t>Result</a:t>
            </a:r>
            <a:endParaRPr lang="tr-TR" dirty="0"/>
          </a:p>
        </p:txBody>
      </p:sp>
      <p:graphicFrame>
        <p:nvGraphicFramePr>
          <p:cNvPr id="9" name="Nesne 8">
            <a:extLst>
              <a:ext uri="{FF2B5EF4-FFF2-40B4-BE49-F238E27FC236}">
                <a16:creationId xmlns:a16="http://schemas.microsoft.com/office/drawing/2014/main" id="{65608DD3-9B4F-1637-F495-652F9AF10544}"/>
              </a:ext>
            </a:extLst>
          </p:cNvPr>
          <p:cNvGraphicFramePr>
            <a:graphicFrameLocks noChangeAspect="1"/>
          </p:cNvGraphicFramePr>
          <p:nvPr>
            <p:extLst>
              <p:ext uri="{D42A27DB-BD31-4B8C-83A1-F6EECF244321}">
                <p14:modId xmlns:p14="http://schemas.microsoft.com/office/powerpoint/2010/main" val="712648999"/>
              </p:ext>
            </p:extLst>
          </p:nvPr>
        </p:nvGraphicFramePr>
        <p:xfrm>
          <a:off x="5675033" y="0"/>
          <a:ext cx="4868244" cy="6858000"/>
        </p:xfrm>
        <a:graphic>
          <a:graphicData uri="http://schemas.openxmlformats.org/presentationml/2006/ole">
            <mc:AlternateContent xmlns:mc="http://schemas.openxmlformats.org/markup-compatibility/2006">
              <mc:Choice xmlns:v="urn:schemas-microsoft-com:vml" Requires="v">
                <p:oleObj name="Çalışma Sayfası" r:id="rId2" imgW="6159500" imgH="9359900" progId="Excel.Sheet.12">
                  <p:embed/>
                </p:oleObj>
              </mc:Choice>
              <mc:Fallback>
                <p:oleObj name="Çalışma Sayfası" r:id="rId2" imgW="6159500" imgH="9359900" progId="Excel.Sheet.12">
                  <p:embed/>
                  <p:pic>
                    <p:nvPicPr>
                      <p:cNvPr id="0" name=""/>
                      <p:cNvPicPr/>
                      <p:nvPr/>
                    </p:nvPicPr>
                    <p:blipFill>
                      <a:blip r:embed="rId3"/>
                      <a:stretch>
                        <a:fillRect/>
                      </a:stretch>
                    </p:blipFill>
                    <p:spPr>
                      <a:xfrm>
                        <a:off x="5675033" y="0"/>
                        <a:ext cx="4868244" cy="6858000"/>
                      </a:xfrm>
                      <a:prstGeom prst="rect">
                        <a:avLst/>
                      </a:prstGeom>
                    </p:spPr>
                  </p:pic>
                </p:oleObj>
              </mc:Fallback>
            </mc:AlternateContent>
          </a:graphicData>
        </a:graphic>
      </p:graphicFrame>
    </p:spTree>
    <p:extLst>
      <p:ext uri="{BB962C8B-B14F-4D97-AF65-F5344CB8AC3E}">
        <p14:creationId xmlns:p14="http://schemas.microsoft.com/office/powerpoint/2010/main" val="2660736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B8F878-B1ED-F43C-2C79-05C8825499D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ECAC5A5-CE05-3245-EFDC-648A42069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8CD094B-950F-F573-5773-BBD396730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C4BC0BD4-7990-BE6F-2B1E-51FF962EE678}"/>
              </a:ext>
            </a:extLst>
          </p:cNvPr>
          <p:cNvSpPr>
            <a:spLocks noGrp="1"/>
          </p:cNvSpPr>
          <p:nvPr>
            <p:ph idx="1"/>
          </p:nvPr>
        </p:nvSpPr>
        <p:spPr>
          <a:xfrm>
            <a:off x="660400" y="968744"/>
            <a:ext cx="10972800" cy="5733018"/>
          </a:xfrm>
        </p:spPr>
        <p:txBody>
          <a:bodyPr>
            <a:normAutofit/>
          </a:bodyPr>
          <a:lstStyle/>
          <a:p>
            <a:r>
              <a:rPr lang="tr-TR" b="1" dirty="0"/>
              <a:t>OUR APPROACH TO CREATE GANTT CHART</a:t>
            </a:r>
          </a:p>
          <a:p>
            <a:pPr marL="457200" lvl="1" indent="0">
              <a:buNone/>
            </a:pPr>
            <a:r>
              <a:rPr lang="tr-TR" dirty="0" err="1"/>
              <a:t>Now</a:t>
            </a:r>
            <a:r>
              <a:rPr lang="tr-TR" dirty="0"/>
              <a:t> that GPT </a:t>
            </a:r>
            <a:r>
              <a:rPr lang="tr-TR" dirty="0" err="1"/>
              <a:t>knows</a:t>
            </a:r>
            <a:r>
              <a:rPr lang="tr-TR" dirty="0"/>
              <a:t> the task </a:t>
            </a:r>
            <a:r>
              <a:rPr lang="tr-TR" dirty="0" err="1"/>
              <a:t>dependencies</a:t>
            </a:r>
            <a:r>
              <a:rPr lang="tr-TR" dirty="0"/>
              <a:t> and task </a:t>
            </a:r>
            <a:r>
              <a:rPr lang="tr-TR" dirty="0" err="1"/>
              <a:t>estimations</a:t>
            </a:r>
            <a:r>
              <a:rPr lang="tr-TR" dirty="0"/>
              <a:t>, we </a:t>
            </a:r>
            <a:r>
              <a:rPr lang="tr-TR" dirty="0" err="1"/>
              <a:t>asked</a:t>
            </a:r>
            <a:r>
              <a:rPr lang="tr-TR" dirty="0"/>
              <a:t> GPT to </a:t>
            </a:r>
            <a:r>
              <a:rPr lang="tr-TR" dirty="0" err="1"/>
              <a:t>create</a:t>
            </a:r>
            <a:r>
              <a:rPr lang="tr-TR" dirty="0"/>
              <a:t> a </a:t>
            </a:r>
            <a:r>
              <a:rPr lang="tr-TR" b="1" dirty="0"/>
              <a:t>Gantt </a:t>
            </a:r>
            <a:r>
              <a:rPr lang="tr-TR" b="1" dirty="0" err="1"/>
              <a:t>chart</a:t>
            </a:r>
            <a:r>
              <a:rPr lang="tr-TR" dirty="0"/>
              <a:t> for the project. We </a:t>
            </a:r>
            <a:r>
              <a:rPr lang="tr-TR" dirty="0" err="1"/>
              <a:t>specifically</a:t>
            </a:r>
            <a:r>
              <a:rPr lang="tr-TR" dirty="0"/>
              <a:t> </a:t>
            </a:r>
            <a:r>
              <a:rPr lang="tr-TR" dirty="0" err="1"/>
              <a:t>instructed</a:t>
            </a:r>
            <a:r>
              <a:rPr lang="tr-TR" dirty="0"/>
              <a:t> GPT to use </a:t>
            </a:r>
            <a:r>
              <a:rPr lang="tr-TR" b="1" dirty="0"/>
              <a:t>Python</a:t>
            </a:r>
            <a:r>
              <a:rPr lang="tr-TR" dirty="0"/>
              <a:t> and </a:t>
            </a:r>
            <a:r>
              <a:rPr lang="tr-TR" dirty="0" err="1"/>
              <a:t>libraries</a:t>
            </a:r>
            <a:r>
              <a:rPr lang="tr-TR" dirty="0"/>
              <a:t> </a:t>
            </a:r>
            <a:r>
              <a:rPr lang="tr-TR" dirty="0" err="1"/>
              <a:t>like</a:t>
            </a:r>
            <a:r>
              <a:rPr lang="tr-TR" dirty="0"/>
              <a:t> </a:t>
            </a:r>
            <a:r>
              <a:rPr lang="tr-TR" b="1" dirty="0" err="1"/>
              <a:t>Matplotlib</a:t>
            </a:r>
            <a:r>
              <a:rPr lang="tr-TR" dirty="0"/>
              <a:t> </a:t>
            </a:r>
            <a:r>
              <a:rPr lang="tr-TR" dirty="0" err="1"/>
              <a:t>or</a:t>
            </a:r>
            <a:r>
              <a:rPr lang="tr-TR" dirty="0"/>
              <a:t> </a:t>
            </a:r>
            <a:r>
              <a:rPr lang="tr-TR" b="1" dirty="0" err="1"/>
              <a:t>Plotly</a:t>
            </a:r>
            <a:r>
              <a:rPr lang="tr-TR" dirty="0"/>
              <a:t> for </a:t>
            </a:r>
            <a:r>
              <a:rPr lang="tr-TR" dirty="0" err="1"/>
              <a:t>visualizing</a:t>
            </a:r>
            <a:r>
              <a:rPr lang="tr-TR" dirty="0"/>
              <a:t> the Gantt </a:t>
            </a:r>
            <a:r>
              <a:rPr lang="tr-TR" dirty="0" err="1"/>
              <a:t>chart</a:t>
            </a:r>
            <a:r>
              <a:rPr lang="tr-TR" dirty="0"/>
              <a:t> effectively. This </a:t>
            </a:r>
            <a:r>
              <a:rPr lang="tr-TR" dirty="0" err="1"/>
              <a:t>approach</a:t>
            </a:r>
            <a:r>
              <a:rPr lang="tr-TR" dirty="0"/>
              <a:t> </a:t>
            </a:r>
            <a:r>
              <a:rPr lang="tr-TR" dirty="0" err="1"/>
              <a:t>ensured</a:t>
            </a:r>
            <a:r>
              <a:rPr lang="tr-TR" dirty="0"/>
              <a:t> that the Gantt </a:t>
            </a:r>
            <a:r>
              <a:rPr lang="tr-TR" dirty="0" err="1"/>
              <a:t>chart</a:t>
            </a:r>
            <a:r>
              <a:rPr lang="tr-TR" dirty="0"/>
              <a:t> was </a:t>
            </a:r>
            <a:r>
              <a:rPr lang="tr-TR" dirty="0" err="1"/>
              <a:t>both</a:t>
            </a:r>
            <a:r>
              <a:rPr lang="tr-TR" dirty="0"/>
              <a:t> </a:t>
            </a:r>
            <a:r>
              <a:rPr lang="tr-TR" dirty="0" err="1"/>
              <a:t>clear</a:t>
            </a:r>
            <a:r>
              <a:rPr lang="tr-TR" dirty="0"/>
              <a:t> and </a:t>
            </a:r>
            <a:r>
              <a:rPr lang="tr-TR" dirty="0" err="1"/>
              <a:t>easy</a:t>
            </a:r>
            <a:r>
              <a:rPr lang="tr-TR" dirty="0"/>
              <a:t> to </a:t>
            </a:r>
            <a:r>
              <a:rPr lang="tr-TR" dirty="0" err="1"/>
              <a:t>interpret</a:t>
            </a:r>
            <a:r>
              <a:rPr lang="tr-TR" dirty="0"/>
              <a:t>.</a:t>
            </a:r>
          </a:p>
          <a:p>
            <a:pPr marL="457200" lvl="1" indent="0">
              <a:buNone/>
            </a:pPr>
            <a:endParaRPr lang="tr-TR" dirty="0"/>
          </a:p>
          <a:p>
            <a:r>
              <a:rPr lang="tr-TR" b="1" dirty="0"/>
              <a:t>INITIAL PROMPT </a:t>
            </a:r>
          </a:p>
          <a:p>
            <a:pPr marL="457200" lvl="1" indent="0">
              <a:buNone/>
            </a:pPr>
            <a:r>
              <a:rPr lang="tr-TR" i="1" dirty="0"/>
              <a:t>Based on the </a:t>
            </a:r>
            <a:r>
              <a:rPr lang="tr-TR" i="1" dirty="0" err="1"/>
              <a:t>provided</a:t>
            </a:r>
            <a:r>
              <a:rPr lang="tr-TR" i="1" dirty="0"/>
              <a:t> </a:t>
            </a:r>
            <a:r>
              <a:rPr lang="tr-TR" i="1" dirty="0" err="1"/>
              <a:t>chart</a:t>
            </a:r>
            <a:r>
              <a:rPr lang="tr-TR" i="1" dirty="0"/>
              <a:t> and </a:t>
            </a:r>
            <a:r>
              <a:rPr lang="tr-TR" i="1" dirty="0" err="1"/>
              <a:t>dependencies</a:t>
            </a:r>
            <a:r>
              <a:rPr lang="tr-TR" i="1" dirty="0"/>
              <a:t> in the </a:t>
            </a:r>
            <a:r>
              <a:rPr lang="tr-TR" i="1" dirty="0" err="1"/>
              <a:t>uploaded</a:t>
            </a:r>
            <a:r>
              <a:rPr lang="tr-TR" i="1" dirty="0"/>
              <a:t> file, </a:t>
            </a:r>
            <a:r>
              <a:rPr lang="tr-TR" i="1" dirty="0" err="1"/>
              <a:t>create</a:t>
            </a:r>
            <a:r>
              <a:rPr lang="tr-TR" i="1" dirty="0"/>
              <a:t> a Gantt </a:t>
            </a:r>
            <a:r>
              <a:rPr lang="tr-TR" i="1" dirty="0" err="1"/>
              <a:t>chart</a:t>
            </a:r>
            <a:r>
              <a:rPr lang="tr-TR" i="1" dirty="0"/>
              <a:t> for the project using Python(Use Python </a:t>
            </a:r>
            <a:r>
              <a:rPr lang="tr-TR" i="1" dirty="0" err="1"/>
              <a:t>libraries</a:t>
            </a:r>
            <a:r>
              <a:rPr lang="tr-TR" i="1" dirty="0"/>
              <a:t> </a:t>
            </a:r>
            <a:r>
              <a:rPr lang="tr-TR" i="1" dirty="0" err="1"/>
              <a:t>like</a:t>
            </a:r>
            <a:r>
              <a:rPr lang="tr-TR" i="1" dirty="0"/>
              <a:t> </a:t>
            </a:r>
            <a:r>
              <a:rPr lang="tr-TR" i="1" dirty="0" err="1"/>
              <a:t>matplotlib</a:t>
            </a:r>
            <a:r>
              <a:rPr lang="tr-TR" i="1" dirty="0"/>
              <a:t> </a:t>
            </a:r>
            <a:r>
              <a:rPr lang="tr-TR" i="1" dirty="0" err="1"/>
              <a:t>or</a:t>
            </a:r>
            <a:r>
              <a:rPr lang="tr-TR" i="1" dirty="0"/>
              <a:t> </a:t>
            </a:r>
            <a:r>
              <a:rPr lang="tr-TR" i="1" dirty="0" err="1"/>
              <a:t>plotly</a:t>
            </a:r>
            <a:r>
              <a:rPr lang="tr-TR" i="1" dirty="0"/>
              <a:t>). Ensure task </a:t>
            </a:r>
            <a:r>
              <a:rPr lang="tr-TR" i="1" dirty="0" err="1"/>
              <a:t>assignments</a:t>
            </a:r>
            <a:r>
              <a:rPr lang="tr-TR" i="1" dirty="0"/>
              <a:t> </a:t>
            </a:r>
            <a:r>
              <a:rPr lang="tr-TR" i="1" dirty="0" err="1"/>
              <a:t>adhere</a:t>
            </a:r>
            <a:r>
              <a:rPr lang="tr-TR" i="1" dirty="0"/>
              <a:t> to the </a:t>
            </a:r>
            <a:r>
              <a:rPr lang="tr-TR" i="1" dirty="0" err="1"/>
              <a:t>specified</a:t>
            </a:r>
            <a:r>
              <a:rPr lang="tr-TR" i="1" dirty="0"/>
              <a:t> </a:t>
            </a:r>
            <a:r>
              <a:rPr lang="tr-TR" i="1" dirty="0" err="1"/>
              <a:t>team</a:t>
            </a:r>
            <a:r>
              <a:rPr lang="tr-TR" i="1" dirty="0"/>
              <a:t> </a:t>
            </a:r>
            <a:r>
              <a:rPr lang="tr-TR" i="1" dirty="0" err="1"/>
              <a:t>members</a:t>
            </a:r>
            <a:r>
              <a:rPr lang="tr-TR" i="1" dirty="0"/>
              <a:t> (PM: Ayşe, TTL: İrem, Mobile Dev: Efe, AI Dev: Irmak, DevOps: Emre, QA: Pamir) </a:t>
            </a:r>
            <a:r>
              <a:rPr lang="tr-TR" i="1" dirty="0" err="1"/>
              <a:t>while</a:t>
            </a:r>
            <a:r>
              <a:rPr lang="tr-TR" i="1" dirty="0"/>
              <a:t> </a:t>
            </a:r>
            <a:r>
              <a:rPr lang="tr-TR" i="1" dirty="0" err="1"/>
              <a:t>maintaining</a:t>
            </a:r>
            <a:r>
              <a:rPr lang="tr-TR" i="1" dirty="0"/>
              <a:t> </a:t>
            </a:r>
            <a:r>
              <a:rPr lang="tr-TR" i="1" dirty="0" err="1"/>
              <a:t>resource</a:t>
            </a:r>
            <a:r>
              <a:rPr lang="tr-TR" i="1" dirty="0"/>
              <a:t> </a:t>
            </a:r>
            <a:r>
              <a:rPr lang="tr-TR" i="1" dirty="0" err="1"/>
              <a:t>leveling</a:t>
            </a:r>
            <a:r>
              <a:rPr lang="tr-TR" i="1" dirty="0"/>
              <a:t>. </a:t>
            </a:r>
            <a:r>
              <a:rPr lang="tr-TR" i="1" dirty="0" err="1"/>
              <a:t>One</a:t>
            </a:r>
            <a:r>
              <a:rPr lang="tr-TR" i="1" dirty="0"/>
              <a:t> person can </a:t>
            </a:r>
            <a:r>
              <a:rPr lang="tr-TR" i="1" dirty="0" err="1"/>
              <a:t>work</a:t>
            </a:r>
            <a:r>
              <a:rPr lang="tr-TR" i="1" dirty="0"/>
              <a:t> on only </a:t>
            </a:r>
            <a:r>
              <a:rPr lang="tr-TR" i="1" dirty="0" err="1"/>
              <a:t>one</a:t>
            </a:r>
            <a:r>
              <a:rPr lang="tr-TR" i="1" dirty="0"/>
              <a:t> task at a time. </a:t>
            </a:r>
            <a:r>
              <a:rPr lang="tr-TR" i="1" dirty="0" err="1"/>
              <a:t>Consider</a:t>
            </a:r>
            <a:r>
              <a:rPr lang="tr-TR" i="1" dirty="0"/>
              <a:t> task </a:t>
            </a:r>
            <a:r>
              <a:rPr lang="tr-TR" i="1" dirty="0" err="1"/>
              <a:t>dependencies</a:t>
            </a:r>
            <a:r>
              <a:rPr lang="tr-TR" i="1" dirty="0"/>
              <a:t> and </a:t>
            </a:r>
            <a:r>
              <a:rPr lang="tr-TR" i="1" dirty="0" err="1"/>
              <a:t>duration</a:t>
            </a:r>
            <a:r>
              <a:rPr lang="tr-TR" i="1" dirty="0"/>
              <a:t> to </a:t>
            </a:r>
            <a:r>
              <a:rPr lang="tr-TR" i="1" dirty="0" err="1"/>
              <a:t>schedule</a:t>
            </a:r>
            <a:r>
              <a:rPr lang="tr-TR" i="1" dirty="0"/>
              <a:t> tasks </a:t>
            </a:r>
            <a:r>
              <a:rPr lang="tr-TR" i="1" dirty="0" err="1"/>
              <a:t>logically</a:t>
            </a:r>
            <a:r>
              <a:rPr lang="tr-TR" i="1" dirty="0"/>
              <a:t>. </a:t>
            </a:r>
            <a:r>
              <a:rPr lang="tr-TR" i="1" dirty="0" err="1"/>
              <a:t>Present</a:t>
            </a:r>
            <a:r>
              <a:rPr lang="tr-TR" i="1" dirty="0"/>
              <a:t> the Gantt </a:t>
            </a:r>
            <a:r>
              <a:rPr lang="tr-TR" i="1" dirty="0" err="1"/>
              <a:t>chart</a:t>
            </a:r>
            <a:r>
              <a:rPr lang="tr-TR" i="1" dirty="0"/>
              <a:t> in a </a:t>
            </a:r>
            <a:r>
              <a:rPr lang="tr-TR" i="1" dirty="0" err="1"/>
              <a:t>clear</a:t>
            </a:r>
            <a:r>
              <a:rPr lang="tr-TR" i="1" dirty="0"/>
              <a:t> and </a:t>
            </a:r>
            <a:r>
              <a:rPr lang="tr-TR" i="1" dirty="0" err="1"/>
              <a:t>structured</a:t>
            </a:r>
            <a:r>
              <a:rPr lang="tr-TR" i="1" dirty="0"/>
              <a:t> format that </a:t>
            </a:r>
            <a:r>
              <a:rPr lang="tr-TR" i="1" dirty="0" err="1"/>
              <a:t>aligns</a:t>
            </a:r>
            <a:r>
              <a:rPr lang="tr-TR" i="1" dirty="0"/>
              <a:t> with the project </a:t>
            </a:r>
            <a:r>
              <a:rPr lang="tr-TR" i="1" dirty="0" err="1"/>
              <a:t>timeline</a:t>
            </a:r>
            <a:r>
              <a:rPr lang="tr-TR" i="1" dirty="0"/>
              <a:t> and </a:t>
            </a:r>
            <a:r>
              <a:rPr lang="tr-TR" i="1" dirty="0" err="1"/>
              <a:t>resource</a:t>
            </a:r>
            <a:r>
              <a:rPr lang="tr-TR" i="1" dirty="0"/>
              <a:t> </a:t>
            </a:r>
            <a:r>
              <a:rPr lang="tr-TR" i="1" dirty="0" err="1"/>
              <a:t>allocation</a:t>
            </a:r>
            <a:r>
              <a:rPr lang="tr-TR" i="1" dirty="0"/>
              <a:t>. write </a:t>
            </a:r>
            <a:r>
              <a:rPr lang="tr-TR" i="1" dirty="0" err="1"/>
              <a:t>just</a:t>
            </a:r>
            <a:r>
              <a:rPr lang="tr-TR" i="1" dirty="0"/>
              <a:t> the </a:t>
            </a:r>
            <a:r>
              <a:rPr lang="tr-TR" i="1" dirty="0" err="1"/>
              <a:t>related</a:t>
            </a:r>
            <a:r>
              <a:rPr lang="tr-TR" i="1" dirty="0"/>
              <a:t> </a:t>
            </a:r>
            <a:r>
              <a:rPr lang="tr-TR" i="1" dirty="0" err="1"/>
              <a:t>python</a:t>
            </a:r>
            <a:r>
              <a:rPr lang="tr-TR" i="1" dirty="0"/>
              <a:t> </a:t>
            </a:r>
            <a:r>
              <a:rPr lang="tr-TR" i="1" dirty="0" err="1"/>
              <a:t>code</a:t>
            </a:r>
            <a:r>
              <a:rPr lang="tr-TR" i="1" dirty="0"/>
              <a:t>.</a:t>
            </a:r>
          </a:p>
          <a:p>
            <a:pPr marL="457200" lvl="1" indent="0">
              <a:buNone/>
            </a:pPr>
            <a:endParaRPr lang="tr-TR" i="1" dirty="0"/>
          </a:p>
          <a:p>
            <a:r>
              <a:rPr lang="tr-TR" b="1" dirty="0"/>
              <a:t>ITERATIVE PROMPTS</a:t>
            </a:r>
            <a:r>
              <a:rPr lang="tr-TR" dirty="0"/>
              <a:t> </a:t>
            </a:r>
          </a:p>
          <a:p>
            <a:pPr marL="457200" lvl="1" indent="0">
              <a:buNone/>
            </a:pPr>
            <a:r>
              <a:rPr lang="tr-TR" b="1" dirty="0"/>
              <a:t>There was no need for iterative prompts. </a:t>
            </a:r>
          </a:p>
          <a:p>
            <a:pPr marL="457200" lvl="1" indent="0">
              <a:buNone/>
            </a:pPr>
            <a:r>
              <a:rPr lang="tr-TR" dirty="0"/>
              <a:t>GPT </a:t>
            </a:r>
            <a:r>
              <a:rPr lang="tr-TR" dirty="0" err="1"/>
              <a:t>successfully</a:t>
            </a:r>
            <a:r>
              <a:rPr lang="tr-TR" dirty="0"/>
              <a:t> </a:t>
            </a:r>
            <a:r>
              <a:rPr lang="tr-TR" dirty="0" err="1"/>
              <a:t>created</a:t>
            </a:r>
            <a:r>
              <a:rPr lang="tr-TR" dirty="0"/>
              <a:t> an </a:t>
            </a:r>
            <a:r>
              <a:rPr lang="tr-TR" b="1" dirty="0"/>
              <a:t>interactive </a:t>
            </a:r>
            <a:r>
              <a:rPr lang="tr-TR" b="1" dirty="0" err="1"/>
              <a:t>application</a:t>
            </a:r>
            <a:r>
              <a:rPr lang="tr-TR" dirty="0"/>
              <a:t> </a:t>
            </a:r>
            <a:r>
              <a:rPr lang="tr-TR" b="1" dirty="0"/>
              <a:t>(</a:t>
            </a:r>
            <a:r>
              <a:rPr lang="tr-TR" b="1" dirty="0" err="1"/>
              <a:t>Project_Gantt_Chart.html</a:t>
            </a:r>
            <a:r>
              <a:rPr lang="tr-TR" b="1" dirty="0"/>
              <a:t>) </a:t>
            </a:r>
            <a:r>
              <a:rPr lang="tr-TR" dirty="0"/>
              <a:t>for the Gantt </a:t>
            </a:r>
            <a:r>
              <a:rPr lang="tr-TR" dirty="0" err="1"/>
              <a:t>chart</a:t>
            </a:r>
            <a:r>
              <a:rPr lang="tr-TR" dirty="0"/>
              <a:t>. By </a:t>
            </a:r>
            <a:r>
              <a:rPr lang="tr-TR" dirty="0" err="1"/>
              <a:t>downloading</a:t>
            </a:r>
            <a:r>
              <a:rPr lang="tr-TR" dirty="0"/>
              <a:t> and </a:t>
            </a:r>
            <a:r>
              <a:rPr lang="tr-TR" dirty="0" err="1"/>
              <a:t>opening</a:t>
            </a:r>
            <a:r>
              <a:rPr lang="tr-TR" dirty="0"/>
              <a:t> the file, the Gantt </a:t>
            </a:r>
            <a:r>
              <a:rPr lang="tr-TR" dirty="0" err="1"/>
              <a:t>chart</a:t>
            </a:r>
            <a:r>
              <a:rPr lang="tr-TR" dirty="0"/>
              <a:t> can be </a:t>
            </a:r>
            <a:r>
              <a:rPr lang="tr-TR" dirty="0" err="1"/>
              <a:t>viewed</a:t>
            </a:r>
            <a:r>
              <a:rPr lang="tr-TR" dirty="0"/>
              <a:t> as a </a:t>
            </a:r>
            <a:r>
              <a:rPr lang="tr-TR" dirty="0" err="1"/>
              <a:t>webpage</a:t>
            </a:r>
            <a:r>
              <a:rPr lang="tr-TR" dirty="0"/>
              <a:t>, </a:t>
            </a:r>
            <a:r>
              <a:rPr lang="tr-TR" dirty="0" err="1"/>
              <a:t>providing</a:t>
            </a:r>
            <a:r>
              <a:rPr lang="tr-TR" dirty="0"/>
              <a:t> an interactive and </a:t>
            </a:r>
            <a:r>
              <a:rPr lang="tr-TR" dirty="0" err="1"/>
              <a:t>dynamic</a:t>
            </a:r>
            <a:r>
              <a:rPr lang="tr-TR" dirty="0"/>
              <a:t> </a:t>
            </a:r>
            <a:r>
              <a:rPr lang="tr-TR" dirty="0" err="1"/>
              <a:t>visualization</a:t>
            </a:r>
            <a:r>
              <a:rPr lang="tr-TR" dirty="0"/>
              <a:t>.</a:t>
            </a:r>
          </a:p>
          <a:p>
            <a:endParaRPr lang="tr-TR" b="1" dirty="0"/>
          </a:p>
        </p:txBody>
      </p:sp>
      <p:sp>
        <p:nvSpPr>
          <p:cNvPr id="12" name="Isosceles Triangle 11">
            <a:extLst>
              <a:ext uri="{FF2B5EF4-FFF2-40B4-BE49-F238E27FC236}">
                <a16:creationId xmlns:a16="http://schemas.microsoft.com/office/drawing/2014/main" id="{89945E34-37F3-C24A-6E64-0EE418A1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3DAD0B87-2B76-9C04-8D14-D66DD76E6B4B}"/>
              </a:ext>
            </a:extLst>
          </p:cNvPr>
          <p:cNvSpPr>
            <a:spLocks noGrp="1"/>
          </p:cNvSpPr>
          <p:nvPr>
            <p:ph type="title"/>
          </p:nvPr>
        </p:nvSpPr>
        <p:spPr>
          <a:xfrm>
            <a:off x="842597" y="156238"/>
            <a:ext cx="6739303" cy="812505"/>
          </a:xfrm>
        </p:spPr>
        <p:txBody>
          <a:bodyPr>
            <a:normAutofit/>
          </a:bodyPr>
          <a:lstStyle/>
          <a:p>
            <a:r>
              <a:rPr lang="tr-TR"/>
              <a:t>Gantt Chart Creation</a:t>
            </a:r>
          </a:p>
        </p:txBody>
      </p:sp>
    </p:spTree>
    <p:extLst>
      <p:ext uri="{BB962C8B-B14F-4D97-AF65-F5344CB8AC3E}">
        <p14:creationId xmlns:p14="http://schemas.microsoft.com/office/powerpoint/2010/main" val="35439667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B7D178C-B243-EEF2-557A-33A7011CB74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D950D9C-A4C4-E9ED-339A-AF8C06B94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F69DCFE9-F015-5ACF-F454-34A82FA0CE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2" name="Isosceles Triangle 11">
            <a:extLst>
              <a:ext uri="{FF2B5EF4-FFF2-40B4-BE49-F238E27FC236}">
                <a16:creationId xmlns:a16="http://schemas.microsoft.com/office/drawing/2014/main" id="{1B75253A-2F06-F99D-F05F-6E6C871683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0954B7C7-CE82-870A-ECD6-B86392E130CB}"/>
              </a:ext>
            </a:extLst>
          </p:cNvPr>
          <p:cNvSpPr>
            <a:spLocks noGrp="1"/>
          </p:cNvSpPr>
          <p:nvPr>
            <p:ph type="title"/>
          </p:nvPr>
        </p:nvSpPr>
        <p:spPr>
          <a:xfrm>
            <a:off x="842597" y="156238"/>
            <a:ext cx="6739303" cy="812505"/>
          </a:xfrm>
        </p:spPr>
        <p:txBody>
          <a:bodyPr>
            <a:normAutofit fontScale="90000"/>
          </a:bodyPr>
          <a:lstStyle/>
          <a:p>
            <a:r>
              <a:rPr lang="tr-TR"/>
              <a:t>Gantt Chart Creation– Final Result</a:t>
            </a:r>
          </a:p>
        </p:txBody>
      </p:sp>
      <p:pic>
        <p:nvPicPr>
          <p:cNvPr id="4" name="Resim 3" descr="ekran görüntüsü, metin, diyagram, çizgi içeren bir resim&#10;&#10;Açıklama otomatik olarak oluşturuldu">
            <a:extLst>
              <a:ext uri="{FF2B5EF4-FFF2-40B4-BE49-F238E27FC236}">
                <a16:creationId xmlns:a16="http://schemas.microsoft.com/office/drawing/2014/main" id="{3CDCF826-3941-38FA-E8BF-E62CF9D4B247}"/>
              </a:ext>
            </a:extLst>
          </p:cNvPr>
          <p:cNvPicPr>
            <a:picLocks noChangeAspect="1"/>
          </p:cNvPicPr>
          <p:nvPr/>
        </p:nvPicPr>
        <p:blipFill>
          <a:blip r:embed="rId2"/>
          <a:stretch>
            <a:fillRect/>
          </a:stretch>
        </p:blipFill>
        <p:spPr>
          <a:xfrm>
            <a:off x="1" y="1311643"/>
            <a:ext cx="12191999" cy="5203457"/>
          </a:xfrm>
          <a:prstGeom prst="rect">
            <a:avLst/>
          </a:prstGeom>
        </p:spPr>
      </p:pic>
    </p:spTree>
    <p:extLst>
      <p:ext uri="{BB962C8B-B14F-4D97-AF65-F5344CB8AC3E}">
        <p14:creationId xmlns:p14="http://schemas.microsoft.com/office/powerpoint/2010/main" val="2309152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81F6E23-4530-AAD0-B748-2988E6EB9FEA}"/>
              </a:ext>
            </a:extLst>
          </p:cNvPr>
          <p:cNvSpPr>
            <a:spLocks noGrp="1"/>
          </p:cNvSpPr>
          <p:nvPr>
            <p:ph type="title"/>
          </p:nvPr>
        </p:nvSpPr>
        <p:spPr>
          <a:xfrm>
            <a:off x="1333502" y="609600"/>
            <a:ext cx="8596668" cy="1320800"/>
          </a:xfrm>
        </p:spPr>
        <p:txBody>
          <a:bodyPr>
            <a:normAutofit/>
          </a:bodyPr>
          <a:lstStyle/>
          <a:p>
            <a:r>
              <a:rPr lang="tr-TR"/>
              <a:t>Introduction</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32D63000-65DE-B768-0207-1122FCF2E370}"/>
              </a:ext>
            </a:extLst>
          </p:cNvPr>
          <p:cNvSpPr>
            <a:spLocks noGrp="1"/>
          </p:cNvSpPr>
          <p:nvPr>
            <p:ph idx="1"/>
          </p:nvPr>
        </p:nvSpPr>
        <p:spPr>
          <a:xfrm>
            <a:off x="1333502" y="1930399"/>
            <a:ext cx="8596668" cy="4110963"/>
          </a:xfrm>
        </p:spPr>
        <p:txBody>
          <a:bodyPr>
            <a:normAutofit/>
          </a:bodyPr>
          <a:lstStyle/>
          <a:p>
            <a:r>
              <a:rPr lang="tr-TR" dirty="0"/>
              <a:t>This project </a:t>
            </a:r>
            <a:r>
              <a:rPr lang="tr-TR" dirty="0" err="1"/>
              <a:t>focuses</a:t>
            </a:r>
            <a:r>
              <a:rPr lang="tr-TR" dirty="0"/>
              <a:t> on </a:t>
            </a:r>
            <a:r>
              <a:rPr lang="tr-TR" dirty="0" err="1"/>
              <a:t>advanced</a:t>
            </a:r>
            <a:r>
              <a:rPr lang="tr-TR" dirty="0"/>
              <a:t> AI </a:t>
            </a:r>
            <a:r>
              <a:rPr lang="tr-TR" dirty="0" err="1"/>
              <a:t>tools</a:t>
            </a:r>
            <a:r>
              <a:rPr lang="tr-TR" dirty="0"/>
              <a:t> to </a:t>
            </a:r>
            <a:r>
              <a:rPr lang="tr-TR" dirty="0" err="1"/>
              <a:t>enhance</a:t>
            </a:r>
            <a:r>
              <a:rPr lang="tr-TR" dirty="0"/>
              <a:t> project management </a:t>
            </a:r>
            <a:r>
              <a:rPr lang="tr-TR" dirty="0" err="1"/>
              <a:t>processes</a:t>
            </a:r>
            <a:r>
              <a:rPr lang="tr-TR" dirty="0"/>
              <a:t>. </a:t>
            </a:r>
          </a:p>
          <a:p>
            <a:r>
              <a:rPr lang="tr-TR" dirty="0"/>
              <a:t>We used </a:t>
            </a:r>
            <a:r>
              <a:rPr lang="tr-TR" dirty="0" err="1"/>
              <a:t>three</a:t>
            </a:r>
            <a:r>
              <a:rPr lang="tr-TR" dirty="0"/>
              <a:t> AI </a:t>
            </a:r>
            <a:r>
              <a:rPr lang="tr-TR" dirty="0" err="1"/>
              <a:t>tools</a:t>
            </a:r>
            <a:r>
              <a:rPr lang="tr-TR" dirty="0"/>
              <a:t>: </a:t>
            </a:r>
            <a:r>
              <a:rPr lang="tr-TR" b="1" dirty="0"/>
              <a:t>ChatGPT</a:t>
            </a:r>
            <a:r>
              <a:rPr lang="tr-TR" dirty="0"/>
              <a:t>, </a:t>
            </a:r>
            <a:r>
              <a:rPr lang="tr-TR" b="1" dirty="0"/>
              <a:t>Claude</a:t>
            </a:r>
            <a:r>
              <a:rPr lang="tr-TR" dirty="0"/>
              <a:t>, and </a:t>
            </a:r>
            <a:r>
              <a:rPr lang="tr-TR" b="1" dirty="0"/>
              <a:t>Google GEMINI</a:t>
            </a:r>
            <a:r>
              <a:rPr lang="tr-TR" dirty="0"/>
              <a:t>, to </a:t>
            </a:r>
            <a:r>
              <a:rPr lang="tr-TR" dirty="0" err="1"/>
              <a:t>assist</a:t>
            </a:r>
            <a:r>
              <a:rPr lang="tr-TR" dirty="0"/>
              <a:t> in </a:t>
            </a:r>
            <a:r>
              <a:rPr lang="tr-TR" dirty="0" err="1"/>
              <a:t>various</a:t>
            </a:r>
            <a:r>
              <a:rPr lang="tr-TR" dirty="0"/>
              <a:t> project tasks.</a:t>
            </a:r>
          </a:p>
          <a:p>
            <a:r>
              <a:rPr lang="tr-TR" dirty="0"/>
              <a:t>The </a:t>
            </a:r>
            <a:r>
              <a:rPr lang="tr-TR" dirty="0" err="1"/>
              <a:t>primary</a:t>
            </a:r>
            <a:r>
              <a:rPr lang="tr-TR" dirty="0"/>
              <a:t> </a:t>
            </a:r>
            <a:r>
              <a:rPr lang="tr-TR" dirty="0" err="1"/>
              <a:t>objective</a:t>
            </a:r>
            <a:r>
              <a:rPr lang="tr-TR" dirty="0"/>
              <a:t> is to </a:t>
            </a:r>
            <a:r>
              <a:rPr lang="tr-TR" dirty="0" err="1"/>
              <a:t>refine</a:t>
            </a:r>
            <a:r>
              <a:rPr lang="tr-TR" dirty="0"/>
              <a:t> a not-perfect </a:t>
            </a:r>
            <a:r>
              <a:rPr lang="tr-TR" b="1" dirty="0"/>
              <a:t>Plant Disease SRS (Software </a:t>
            </a:r>
            <a:r>
              <a:rPr lang="tr-TR" b="1" dirty="0" err="1"/>
              <a:t>Requirements</a:t>
            </a:r>
            <a:r>
              <a:rPr lang="tr-TR" b="1" dirty="0"/>
              <a:t> </a:t>
            </a:r>
            <a:r>
              <a:rPr lang="tr-TR" b="1" dirty="0" err="1"/>
              <a:t>Specification</a:t>
            </a:r>
            <a:r>
              <a:rPr lang="tr-TR" b="1" dirty="0"/>
              <a:t>)</a:t>
            </a:r>
            <a:r>
              <a:rPr lang="tr-TR" dirty="0"/>
              <a:t> </a:t>
            </a:r>
            <a:r>
              <a:rPr lang="tr-TR" dirty="0" err="1"/>
              <a:t>document</a:t>
            </a:r>
            <a:r>
              <a:rPr lang="tr-TR" dirty="0"/>
              <a:t> and </a:t>
            </a:r>
            <a:r>
              <a:rPr lang="tr-TR" dirty="0" err="1"/>
              <a:t>ensure</a:t>
            </a:r>
            <a:r>
              <a:rPr lang="tr-TR" dirty="0"/>
              <a:t> the </a:t>
            </a:r>
            <a:r>
              <a:rPr lang="tr-TR" dirty="0" err="1"/>
              <a:t>project's</a:t>
            </a:r>
            <a:r>
              <a:rPr lang="tr-TR" dirty="0"/>
              <a:t> management tasks </a:t>
            </a:r>
            <a:r>
              <a:rPr lang="tr-TR" dirty="0" err="1"/>
              <a:t>are</a:t>
            </a:r>
            <a:r>
              <a:rPr lang="tr-TR" dirty="0"/>
              <a:t> </a:t>
            </a:r>
            <a:r>
              <a:rPr lang="tr-TR" dirty="0" err="1"/>
              <a:t>carried</a:t>
            </a:r>
            <a:r>
              <a:rPr lang="tr-TR" dirty="0"/>
              <a:t> </a:t>
            </a:r>
            <a:r>
              <a:rPr lang="tr-TR" dirty="0" err="1"/>
              <a:t>out</a:t>
            </a:r>
            <a:r>
              <a:rPr lang="tr-TR" dirty="0"/>
              <a:t> </a:t>
            </a:r>
            <a:r>
              <a:rPr lang="tr-TR" dirty="0" err="1"/>
              <a:t>efficiently</a:t>
            </a:r>
            <a:r>
              <a:rPr lang="tr-TR" dirty="0"/>
              <a:t>. </a:t>
            </a:r>
          </a:p>
          <a:p>
            <a:r>
              <a:rPr lang="tr-TR" dirty="0"/>
              <a:t>These tasks </a:t>
            </a:r>
            <a:r>
              <a:rPr lang="tr-TR" dirty="0" err="1"/>
              <a:t>include</a:t>
            </a:r>
            <a:r>
              <a:rPr lang="tr-TR" dirty="0"/>
              <a:t>: SRS Review and Corrections, UML Creation, WBS Development, </a:t>
            </a:r>
            <a:r>
              <a:rPr lang="tr-TR" dirty="0" err="1"/>
              <a:t>Setting</a:t>
            </a:r>
            <a:r>
              <a:rPr lang="tr-TR" dirty="0"/>
              <a:t> Task Dependencies, Task Estimations using 3-point </a:t>
            </a:r>
            <a:r>
              <a:rPr lang="tr-TR" dirty="0" err="1"/>
              <a:t>techniques</a:t>
            </a:r>
            <a:r>
              <a:rPr lang="tr-TR" dirty="0"/>
              <a:t>, Gantt Chart Creation, Risk Identification</a:t>
            </a:r>
          </a:p>
          <a:p>
            <a:endParaRPr lang="tr-TR"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Tree>
    <p:extLst>
      <p:ext uri="{BB962C8B-B14F-4D97-AF65-F5344CB8AC3E}">
        <p14:creationId xmlns:p14="http://schemas.microsoft.com/office/powerpoint/2010/main" val="24504873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8C11E81-EC93-9EF0-DBC8-09BB20804E56}"/>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437757-C205-C3CE-68D3-7382B71233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1C6F8B76-8002-1B5D-F60E-944C744F7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B7318FF0-EEBE-B737-B10A-25E123B1EC63}"/>
              </a:ext>
            </a:extLst>
          </p:cNvPr>
          <p:cNvSpPr>
            <a:spLocks noGrp="1"/>
          </p:cNvSpPr>
          <p:nvPr>
            <p:ph idx="1"/>
          </p:nvPr>
        </p:nvSpPr>
        <p:spPr>
          <a:xfrm>
            <a:off x="660400" y="968744"/>
            <a:ext cx="10972800" cy="5733018"/>
          </a:xfrm>
        </p:spPr>
        <p:txBody>
          <a:bodyPr>
            <a:normAutofit/>
          </a:bodyPr>
          <a:lstStyle/>
          <a:p>
            <a:r>
              <a:rPr lang="tr-TR" b="1" dirty="0"/>
              <a:t>OUR APPROACH TO CREATE RISK REGISTER CHART</a:t>
            </a:r>
          </a:p>
          <a:p>
            <a:pPr marL="457200" lvl="1" indent="0">
              <a:buNone/>
            </a:pPr>
            <a:r>
              <a:rPr lang="tr-TR" dirty="0"/>
              <a:t>We sent the corrected </a:t>
            </a:r>
            <a:r>
              <a:rPr lang="tr-TR" b="1" dirty="0"/>
              <a:t>SRS</a:t>
            </a:r>
            <a:r>
              <a:rPr lang="tr-TR" dirty="0"/>
              <a:t>, </a:t>
            </a:r>
            <a:r>
              <a:rPr lang="tr-TR" b="1" dirty="0"/>
              <a:t>task </a:t>
            </a:r>
            <a:r>
              <a:rPr lang="tr-TR" b="1" dirty="0" err="1"/>
              <a:t>dependencies</a:t>
            </a:r>
            <a:r>
              <a:rPr lang="tr-TR" dirty="0"/>
              <a:t>, and </a:t>
            </a:r>
            <a:r>
              <a:rPr lang="tr-TR" b="1" dirty="0" err="1"/>
              <a:t>estimations</a:t>
            </a:r>
            <a:r>
              <a:rPr lang="tr-TR" dirty="0"/>
              <a:t> to GPT and </a:t>
            </a:r>
            <a:r>
              <a:rPr lang="tr-TR" dirty="0" err="1"/>
              <a:t>asked</a:t>
            </a:r>
            <a:r>
              <a:rPr lang="tr-TR" dirty="0"/>
              <a:t> it to </a:t>
            </a:r>
            <a:r>
              <a:rPr lang="tr-TR" dirty="0" err="1"/>
              <a:t>analyze</a:t>
            </a:r>
            <a:r>
              <a:rPr lang="tr-TR" dirty="0"/>
              <a:t> the </a:t>
            </a:r>
            <a:r>
              <a:rPr lang="tr-TR" dirty="0" err="1"/>
              <a:t>potential</a:t>
            </a:r>
            <a:r>
              <a:rPr lang="tr-TR" dirty="0"/>
              <a:t> </a:t>
            </a:r>
            <a:r>
              <a:rPr lang="tr-TR" dirty="0" err="1"/>
              <a:t>risks</a:t>
            </a:r>
            <a:r>
              <a:rPr lang="tr-TR" dirty="0"/>
              <a:t> for the project. The following prompt was used to </a:t>
            </a:r>
            <a:r>
              <a:rPr lang="tr-TR" dirty="0" err="1"/>
              <a:t>create</a:t>
            </a:r>
            <a:r>
              <a:rPr lang="tr-TR" dirty="0"/>
              <a:t> the risk </a:t>
            </a:r>
            <a:r>
              <a:rPr lang="tr-TR" dirty="0" err="1"/>
              <a:t>register</a:t>
            </a:r>
            <a:r>
              <a:rPr lang="tr-TR" dirty="0"/>
              <a:t> </a:t>
            </a:r>
            <a:r>
              <a:rPr lang="tr-TR" dirty="0" err="1"/>
              <a:t>chart</a:t>
            </a:r>
            <a:r>
              <a:rPr lang="tr-TR" dirty="0"/>
              <a:t>.</a:t>
            </a:r>
          </a:p>
          <a:p>
            <a:pPr marL="457200" lvl="1" indent="0">
              <a:buNone/>
            </a:pPr>
            <a:endParaRPr lang="tr-TR" dirty="0"/>
          </a:p>
          <a:p>
            <a:r>
              <a:rPr lang="tr-TR" b="1" dirty="0"/>
              <a:t>INITIAL PROMPT </a:t>
            </a:r>
          </a:p>
          <a:p>
            <a:pPr marL="457200" lvl="1" indent="0">
              <a:buNone/>
            </a:pPr>
            <a:r>
              <a:rPr lang="tr-TR" i="1" dirty="0"/>
              <a:t>Using the </a:t>
            </a:r>
            <a:r>
              <a:rPr lang="tr-TR" i="1" dirty="0" err="1"/>
              <a:t>provided</a:t>
            </a:r>
            <a:r>
              <a:rPr lang="tr-TR" i="1" dirty="0"/>
              <a:t> SRS </a:t>
            </a:r>
            <a:r>
              <a:rPr lang="tr-TR" i="1" dirty="0" err="1"/>
              <a:t>document</a:t>
            </a:r>
            <a:r>
              <a:rPr lang="tr-TR" i="1" dirty="0"/>
              <a:t>, </a:t>
            </a:r>
            <a:r>
              <a:rPr lang="tr-TR" i="1" dirty="0" err="1"/>
              <a:t>dependency</a:t>
            </a:r>
            <a:r>
              <a:rPr lang="tr-TR" i="1" dirty="0"/>
              <a:t> </a:t>
            </a:r>
            <a:r>
              <a:rPr lang="tr-TR" i="1" dirty="0" err="1"/>
              <a:t>chart</a:t>
            </a:r>
            <a:r>
              <a:rPr lang="tr-TR" i="1" dirty="0"/>
              <a:t>, and </a:t>
            </a:r>
            <a:r>
              <a:rPr lang="tr-TR" i="1" dirty="0" err="1"/>
              <a:t>estimation</a:t>
            </a:r>
            <a:r>
              <a:rPr lang="tr-TR" i="1" dirty="0"/>
              <a:t> </a:t>
            </a:r>
            <a:r>
              <a:rPr lang="tr-TR" i="1" dirty="0" err="1"/>
              <a:t>chart</a:t>
            </a:r>
            <a:r>
              <a:rPr lang="tr-TR" i="1" dirty="0"/>
              <a:t> for the project, </a:t>
            </a:r>
            <a:r>
              <a:rPr lang="tr-TR" i="1" dirty="0" err="1"/>
              <a:t>create</a:t>
            </a:r>
            <a:r>
              <a:rPr lang="tr-TR" i="1" dirty="0"/>
              <a:t> a </a:t>
            </a:r>
            <a:r>
              <a:rPr lang="tr-TR" i="1" dirty="0" err="1"/>
              <a:t>highly</a:t>
            </a:r>
            <a:r>
              <a:rPr lang="tr-TR" i="1" dirty="0"/>
              <a:t> </a:t>
            </a:r>
            <a:r>
              <a:rPr lang="tr-TR" i="1" dirty="0" err="1"/>
              <a:t>detailed</a:t>
            </a:r>
            <a:r>
              <a:rPr lang="tr-TR" i="1" dirty="0"/>
              <a:t> risk </a:t>
            </a:r>
            <a:r>
              <a:rPr lang="tr-TR" i="1" dirty="0" err="1"/>
              <a:t>register</a:t>
            </a:r>
            <a:r>
              <a:rPr lang="tr-TR" i="1" dirty="0"/>
              <a:t> in Excel format. The risk </a:t>
            </a:r>
            <a:r>
              <a:rPr lang="tr-TR" i="1" dirty="0" err="1"/>
              <a:t>register</a:t>
            </a:r>
            <a:r>
              <a:rPr lang="tr-TR" i="1" dirty="0"/>
              <a:t> </a:t>
            </a:r>
            <a:r>
              <a:rPr lang="tr-TR" i="1" dirty="0" err="1"/>
              <a:t>should</a:t>
            </a:r>
            <a:r>
              <a:rPr lang="tr-TR" i="1" dirty="0"/>
              <a:t> </a:t>
            </a:r>
            <a:r>
              <a:rPr lang="tr-TR" i="1" dirty="0" err="1"/>
              <a:t>include</a:t>
            </a:r>
            <a:r>
              <a:rPr lang="tr-TR" i="1" dirty="0"/>
              <a:t> the following </a:t>
            </a:r>
            <a:r>
              <a:rPr lang="tr-TR" i="1" dirty="0" err="1"/>
              <a:t>columns</a:t>
            </a:r>
            <a:r>
              <a:rPr lang="tr-TR" i="1" dirty="0"/>
              <a:t>: Risk ID, Risk </a:t>
            </a:r>
            <a:r>
              <a:rPr lang="tr-TR" i="1" dirty="0" err="1"/>
              <a:t>Description</a:t>
            </a:r>
            <a:r>
              <a:rPr lang="tr-TR" i="1" dirty="0"/>
              <a:t>, </a:t>
            </a:r>
            <a:r>
              <a:rPr lang="tr-TR" i="1" dirty="0" err="1"/>
              <a:t>Category</a:t>
            </a:r>
            <a:r>
              <a:rPr lang="tr-TR" i="1" dirty="0"/>
              <a:t>, </a:t>
            </a:r>
            <a:r>
              <a:rPr lang="tr-TR" i="1" dirty="0" err="1"/>
              <a:t>Likelihood</a:t>
            </a:r>
            <a:r>
              <a:rPr lang="tr-TR" i="1" dirty="0"/>
              <a:t> (</a:t>
            </a:r>
            <a:r>
              <a:rPr lang="tr-TR" i="1" dirty="0" err="1"/>
              <a:t>Low</a:t>
            </a:r>
            <a:r>
              <a:rPr lang="tr-TR" i="1" dirty="0"/>
              <a:t>/</a:t>
            </a:r>
            <a:r>
              <a:rPr lang="tr-TR" i="1" dirty="0" err="1"/>
              <a:t>Medium</a:t>
            </a:r>
            <a:r>
              <a:rPr lang="tr-TR" i="1" dirty="0"/>
              <a:t>/High), </a:t>
            </a:r>
            <a:r>
              <a:rPr lang="tr-TR" i="1" dirty="0" err="1"/>
              <a:t>Impact</a:t>
            </a:r>
            <a:r>
              <a:rPr lang="tr-TR" i="1" dirty="0"/>
              <a:t> (</a:t>
            </a:r>
            <a:r>
              <a:rPr lang="tr-TR" i="1" dirty="0" err="1"/>
              <a:t>Low</a:t>
            </a:r>
            <a:r>
              <a:rPr lang="tr-TR" i="1" dirty="0"/>
              <a:t>/</a:t>
            </a:r>
            <a:r>
              <a:rPr lang="tr-TR" i="1" dirty="0" err="1"/>
              <a:t>Medium</a:t>
            </a:r>
            <a:r>
              <a:rPr lang="tr-TR" i="1" dirty="0"/>
              <a:t>/High), </a:t>
            </a:r>
            <a:r>
              <a:rPr lang="tr-TR" i="1" dirty="0" err="1"/>
              <a:t>Mitigation</a:t>
            </a:r>
            <a:r>
              <a:rPr lang="tr-TR" i="1" dirty="0"/>
              <a:t> Plan, </a:t>
            </a:r>
            <a:r>
              <a:rPr lang="tr-TR" i="1" dirty="0" err="1"/>
              <a:t>Owner</a:t>
            </a:r>
            <a:r>
              <a:rPr lang="tr-TR" i="1" dirty="0"/>
              <a:t>, and </a:t>
            </a:r>
            <a:r>
              <a:rPr lang="tr-TR" i="1" dirty="0" err="1"/>
              <a:t>Status</a:t>
            </a:r>
            <a:r>
              <a:rPr lang="tr-TR" i="1" dirty="0"/>
              <a:t> (Open/</a:t>
            </a:r>
            <a:r>
              <a:rPr lang="tr-TR" i="1" dirty="0" err="1"/>
              <a:t>Closed</a:t>
            </a:r>
            <a:r>
              <a:rPr lang="tr-TR" i="1" dirty="0"/>
              <a:t>). Ensure that </a:t>
            </a:r>
            <a:r>
              <a:rPr lang="tr-TR" i="1" dirty="0" err="1"/>
              <a:t>all</a:t>
            </a:r>
            <a:r>
              <a:rPr lang="tr-TR" i="1" dirty="0"/>
              <a:t> </a:t>
            </a:r>
            <a:r>
              <a:rPr lang="tr-TR" i="1" dirty="0" err="1"/>
              <a:t>potential</a:t>
            </a:r>
            <a:r>
              <a:rPr lang="tr-TR" i="1" dirty="0"/>
              <a:t> </a:t>
            </a:r>
            <a:r>
              <a:rPr lang="tr-TR" i="1" dirty="0" err="1"/>
              <a:t>risks</a:t>
            </a:r>
            <a:r>
              <a:rPr lang="tr-TR" i="1" dirty="0"/>
              <a:t> </a:t>
            </a:r>
            <a:r>
              <a:rPr lang="tr-TR" i="1" dirty="0" err="1"/>
              <a:t>are</a:t>
            </a:r>
            <a:r>
              <a:rPr lang="tr-TR" i="1" dirty="0"/>
              <a:t> identified, </a:t>
            </a:r>
            <a:r>
              <a:rPr lang="tr-TR" i="1" dirty="0" err="1"/>
              <a:t>categorized</a:t>
            </a:r>
            <a:r>
              <a:rPr lang="tr-TR" i="1" dirty="0"/>
              <a:t>, and </a:t>
            </a:r>
            <a:r>
              <a:rPr lang="tr-TR" i="1" dirty="0" err="1"/>
              <a:t>detailed</a:t>
            </a:r>
            <a:r>
              <a:rPr lang="tr-TR" i="1" dirty="0"/>
              <a:t> </a:t>
            </a:r>
            <a:r>
              <a:rPr lang="tr-TR" i="1" dirty="0" err="1"/>
              <a:t>thoroughly</a:t>
            </a:r>
            <a:r>
              <a:rPr lang="tr-TR" i="1" dirty="0"/>
              <a:t>, </a:t>
            </a:r>
            <a:r>
              <a:rPr lang="tr-TR" i="1" dirty="0" err="1"/>
              <a:t>considering</a:t>
            </a:r>
            <a:r>
              <a:rPr lang="tr-TR" i="1" dirty="0"/>
              <a:t> the </a:t>
            </a:r>
            <a:r>
              <a:rPr lang="tr-TR" i="1" dirty="0" err="1"/>
              <a:t>project's</a:t>
            </a:r>
            <a:r>
              <a:rPr lang="tr-TR" i="1" dirty="0"/>
              <a:t> </a:t>
            </a:r>
            <a:r>
              <a:rPr lang="tr-TR" i="1" dirty="0" err="1"/>
              <a:t>dependencies</a:t>
            </a:r>
            <a:r>
              <a:rPr lang="tr-TR" i="1" dirty="0"/>
              <a:t>, time </a:t>
            </a:r>
            <a:r>
              <a:rPr lang="tr-TR" i="1" dirty="0" err="1"/>
              <a:t>estimations</a:t>
            </a:r>
            <a:r>
              <a:rPr lang="tr-TR" i="1" dirty="0"/>
              <a:t>, and </a:t>
            </a:r>
            <a:r>
              <a:rPr lang="tr-TR" i="1" dirty="0" err="1"/>
              <a:t>scope</a:t>
            </a:r>
            <a:r>
              <a:rPr lang="tr-TR" i="1" dirty="0"/>
              <a:t> </a:t>
            </a:r>
            <a:r>
              <a:rPr lang="tr-TR" i="1" dirty="0" err="1"/>
              <a:t>outlined</a:t>
            </a:r>
            <a:r>
              <a:rPr lang="tr-TR" i="1" dirty="0"/>
              <a:t> in the SRS. </a:t>
            </a:r>
            <a:r>
              <a:rPr lang="tr-TR" i="1" dirty="0" err="1"/>
              <a:t>Carefully</a:t>
            </a:r>
            <a:r>
              <a:rPr lang="tr-TR" i="1" dirty="0"/>
              <a:t> </a:t>
            </a:r>
            <a:r>
              <a:rPr lang="tr-TR" i="1" dirty="0" err="1"/>
              <a:t>analyze</a:t>
            </a:r>
            <a:r>
              <a:rPr lang="tr-TR" i="1" dirty="0"/>
              <a:t> </a:t>
            </a:r>
            <a:r>
              <a:rPr lang="tr-TR" i="1" dirty="0" err="1"/>
              <a:t>all</a:t>
            </a:r>
            <a:r>
              <a:rPr lang="tr-TR" i="1" dirty="0"/>
              <a:t> the </a:t>
            </a:r>
            <a:r>
              <a:rPr lang="tr-TR" i="1" dirty="0" err="1"/>
              <a:t>provided</a:t>
            </a:r>
            <a:r>
              <a:rPr lang="tr-TR" i="1" dirty="0"/>
              <a:t> </a:t>
            </a:r>
            <a:r>
              <a:rPr lang="tr-TR" i="1" dirty="0" err="1"/>
              <a:t>documentation</a:t>
            </a:r>
            <a:r>
              <a:rPr lang="tr-TR" i="1" dirty="0"/>
              <a:t> and </a:t>
            </a:r>
            <a:r>
              <a:rPr lang="tr-TR" i="1" dirty="0" err="1"/>
              <a:t>ensure</a:t>
            </a:r>
            <a:r>
              <a:rPr lang="tr-TR" i="1" dirty="0"/>
              <a:t> no </a:t>
            </a:r>
            <a:r>
              <a:rPr lang="tr-TR" i="1" dirty="0" err="1"/>
              <a:t>critical</a:t>
            </a:r>
            <a:r>
              <a:rPr lang="tr-TR" i="1" dirty="0"/>
              <a:t> </a:t>
            </a:r>
            <a:r>
              <a:rPr lang="tr-TR" i="1" dirty="0" err="1"/>
              <a:t>risks</a:t>
            </a:r>
            <a:r>
              <a:rPr lang="tr-TR" i="1" dirty="0"/>
              <a:t> </a:t>
            </a:r>
            <a:r>
              <a:rPr lang="tr-TR" i="1" dirty="0" err="1"/>
              <a:t>are</a:t>
            </a:r>
            <a:r>
              <a:rPr lang="tr-TR" i="1" dirty="0"/>
              <a:t> </a:t>
            </a:r>
            <a:r>
              <a:rPr lang="tr-TR" i="1" dirty="0" err="1"/>
              <a:t>overlooked</a:t>
            </a:r>
            <a:r>
              <a:rPr lang="tr-TR" i="1" dirty="0"/>
              <a:t>. Write the </a:t>
            </a:r>
            <a:r>
              <a:rPr lang="tr-TR" i="1" dirty="0" err="1"/>
              <a:t>detailed</a:t>
            </a:r>
            <a:r>
              <a:rPr lang="tr-TR" i="1" dirty="0"/>
              <a:t> risk </a:t>
            </a:r>
            <a:r>
              <a:rPr lang="tr-TR" i="1" dirty="0" err="1"/>
              <a:t>register</a:t>
            </a:r>
            <a:r>
              <a:rPr lang="tr-TR" i="1" dirty="0"/>
              <a:t> in a </a:t>
            </a:r>
            <a:r>
              <a:rPr lang="tr-TR" i="1" dirty="0" err="1"/>
              <a:t>structured</a:t>
            </a:r>
            <a:r>
              <a:rPr lang="tr-TR" i="1" dirty="0"/>
              <a:t> Excel format with </a:t>
            </a:r>
            <a:r>
              <a:rPr lang="tr-TR" i="1" dirty="0" err="1"/>
              <a:t>precise</a:t>
            </a:r>
            <a:r>
              <a:rPr lang="tr-TR" i="1" dirty="0"/>
              <a:t> and </a:t>
            </a:r>
            <a:r>
              <a:rPr lang="tr-TR" i="1" dirty="0" err="1"/>
              <a:t>comprehensive</a:t>
            </a:r>
            <a:r>
              <a:rPr lang="tr-TR" i="1" dirty="0"/>
              <a:t> </a:t>
            </a:r>
            <a:r>
              <a:rPr lang="tr-TR" i="1" dirty="0" err="1"/>
              <a:t>information</a:t>
            </a:r>
            <a:r>
              <a:rPr lang="tr-TR" i="1" dirty="0"/>
              <a:t>.</a:t>
            </a:r>
            <a:endParaRPr lang="tr-TR" b="1" i="1" dirty="0"/>
          </a:p>
          <a:p>
            <a:pPr marL="457200" lvl="1" indent="0">
              <a:buNone/>
            </a:pPr>
            <a:endParaRPr lang="tr-TR" i="1" dirty="0"/>
          </a:p>
          <a:p>
            <a:r>
              <a:rPr lang="tr-TR" b="1" dirty="0"/>
              <a:t>ITERATIVE PROMPTS</a:t>
            </a:r>
            <a:r>
              <a:rPr lang="tr-TR" dirty="0"/>
              <a:t> </a:t>
            </a:r>
          </a:p>
          <a:p>
            <a:pPr marL="457200" lvl="1" indent="0">
              <a:buNone/>
            </a:pPr>
            <a:r>
              <a:rPr lang="tr-TR" dirty="0"/>
              <a:t>There </a:t>
            </a:r>
            <a:r>
              <a:rPr lang="tr-TR" dirty="0" err="1"/>
              <a:t>were</a:t>
            </a:r>
            <a:r>
              <a:rPr lang="tr-TR" dirty="0"/>
              <a:t> no iterative prompts </a:t>
            </a:r>
            <a:r>
              <a:rPr lang="tr-TR" dirty="0" err="1"/>
              <a:t>required</a:t>
            </a:r>
            <a:r>
              <a:rPr lang="tr-TR" dirty="0"/>
              <a:t> for this task. GPT </a:t>
            </a:r>
            <a:r>
              <a:rPr lang="tr-TR" dirty="0" err="1"/>
              <a:t>successfully</a:t>
            </a:r>
            <a:r>
              <a:rPr lang="tr-TR" dirty="0"/>
              <a:t> </a:t>
            </a:r>
            <a:r>
              <a:rPr lang="tr-TR" dirty="0" err="1"/>
              <a:t>created</a:t>
            </a:r>
            <a:r>
              <a:rPr lang="tr-TR" dirty="0"/>
              <a:t> the risk </a:t>
            </a:r>
            <a:r>
              <a:rPr lang="tr-TR" dirty="0" err="1"/>
              <a:t>register</a:t>
            </a:r>
            <a:r>
              <a:rPr lang="tr-TR" dirty="0"/>
              <a:t> on the </a:t>
            </a:r>
            <a:r>
              <a:rPr lang="tr-TR" dirty="0" err="1"/>
              <a:t>first</a:t>
            </a:r>
            <a:r>
              <a:rPr lang="tr-TR" dirty="0"/>
              <a:t> </a:t>
            </a:r>
            <a:r>
              <a:rPr lang="tr-TR" dirty="0" err="1"/>
              <a:t>attempt</a:t>
            </a:r>
            <a:r>
              <a:rPr lang="tr-TR" dirty="0"/>
              <a:t>, </a:t>
            </a:r>
            <a:r>
              <a:rPr lang="tr-TR" dirty="0" err="1"/>
              <a:t>providing</a:t>
            </a:r>
            <a:r>
              <a:rPr lang="tr-TR" dirty="0"/>
              <a:t> a </a:t>
            </a:r>
            <a:r>
              <a:rPr lang="tr-TR" dirty="0" err="1"/>
              <a:t>clear</a:t>
            </a:r>
            <a:r>
              <a:rPr lang="tr-TR" dirty="0"/>
              <a:t> and </a:t>
            </a:r>
            <a:r>
              <a:rPr lang="tr-TR" dirty="0" err="1"/>
              <a:t>accurate</a:t>
            </a:r>
            <a:r>
              <a:rPr lang="tr-TR" dirty="0"/>
              <a:t> </a:t>
            </a:r>
            <a:r>
              <a:rPr lang="tr-TR" dirty="0" err="1"/>
              <a:t>representation</a:t>
            </a:r>
            <a:r>
              <a:rPr lang="tr-TR" dirty="0"/>
              <a:t> of </a:t>
            </a:r>
            <a:r>
              <a:rPr lang="tr-TR" dirty="0" err="1"/>
              <a:t>potential</a:t>
            </a:r>
            <a:r>
              <a:rPr lang="tr-TR" dirty="0"/>
              <a:t> </a:t>
            </a:r>
            <a:r>
              <a:rPr lang="tr-TR" dirty="0" err="1"/>
              <a:t>risks</a:t>
            </a:r>
            <a:r>
              <a:rPr lang="tr-TR" dirty="0"/>
              <a:t>.</a:t>
            </a:r>
          </a:p>
        </p:txBody>
      </p:sp>
      <p:sp>
        <p:nvSpPr>
          <p:cNvPr id="12" name="Isosceles Triangle 11">
            <a:extLst>
              <a:ext uri="{FF2B5EF4-FFF2-40B4-BE49-F238E27FC236}">
                <a16:creationId xmlns:a16="http://schemas.microsoft.com/office/drawing/2014/main" id="{8029B6C3-0EA8-6181-54FE-06077D3A37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59FD76B5-36D4-9A96-40A4-5B2663F2ECDE}"/>
              </a:ext>
            </a:extLst>
          </p:cNvPr>
          <p:cNvSpPr>
            <a:spLocks noGrp="1"/>
          </p:cNvSpPr>
          <p:nvPr>
            <p:ph type="title"/>
          </p:nvPr>
        </p:nvSpPr>
        <p:spPr>
          <a:xfrm>
            <a:off x="842597" y="156238"/>
            <a:ext cx="6739303" cy="812505"/>
          </a:xfrm>
        </p:spPr>
        <p:txBody>
          <a:bodyPr>
            <a:normAutofit/>
          </a:bodyPr>
          <a:lstStyle/>
          <a:p>
            <a:r>
              <a:rPr lang="tr-TR"/>
              <a:t>Risk Identification</a:t>
            </a:r>
          </a:p>
        </p:txBody>
      </p:sp>
    </p:spTree>
    <p:extLst>
      <p:ext uri="{BB962C8B-B14F-4D97-AF65-F5344CB8AC3E}">
        <p14:creationId xmlns:p14="http://schemas.microsoft.com/office/powerpoint/2010/main" val="7040774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77381A0-BC20-C1FA-C483-1C5ECEB4AC6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BA5C2FA-7F0B-45D7-322A-E5DB9CE61F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AC1EBC94-4786-6597-ED20-34D9192F5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2" name="Isosceles Triangle 11">
            <a:extLst>
              <a:ext uri="{FF2B5EF4-FFF2-40B4-BE49-F238E27FC236}">
                <a16:creationId xmlns:a16="http://schemas.microsoft.com/office/drawing/2014/main" id="{2EC5A2DB-FB72-6A4A-5966-A962BB45C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3B2119EA-265C-EAB2-52E0-1CFC26B8714D}"/>
              </a:ext>
            </a:extLst>
          </p:cNvPr>
          <p:cNvSpPr>
            <a:spLocks noGrp="1"/>
          </p:cNvSpPr>
          <p:nvPr>
            <p:ph type="title"/>
          </p:nvPr>
        </p:nvSpPr>
        <p:spPr>
          <a:xfrm>
            <a:off x="842597" y="156238"/>
            <a:ext cx="6739303" cy="812505"/>
          </a:xfrm>
        </p:spPr>
        <p:txBody>
          <a:bodyPr>
            <a:normAutofit/>
          </a:bodyPr>
          <a:lstStyle/>
          <a:p>
            <a:r>
              <a:rPr lang="tr-TR"/>
              <a:t>Risk Identification – Final Result</a:t>
            </a:r>
          </a:p>
        </p:txBody>
      </p:sp>
      <p:graphicFrame>
        <p:nvGraphicFramePr>
          <p:cNvPr id="4" name="Nesne 3">
            <a:extLst>
              <a:ext uri="{FF2B5EF4-FFF2-40B4-BE49-F238E27FC236}">
                <a16:creationId xmlns:a16="http://schemas.microsoft.com/office/drawing/2014/main" id="{C1A67DD5-16E8-5CAC-2C6E-5946773BCE29}"/>
              </a:ext>
            </a:extLst>
          </p:cNvPr>
          <p:cNvGraphicFramePr>
            <a:graphicFrameLocks noChangeAspect="1"/>
          </p:cNvGraphicFramePr>
          <p:nvPr>
            <p:extLst>
              <p:ext uri="{D42A27DB-BD31-4B8C-83A1-F6EECF244321}">
                <p14:modId xmlns:p14="http://schemas.microsoft.com/office/powerpoint/2010/main" val="2048071424"/>
              </p:ext>
            </p:extLst>
          </p:nvPr>
        </p:nvGraphicFramePr>
        <p:xfrm>
          <a:off x="0" y="2426677"/>
          <a:ext cx="12191998" cy="3731236"/>
        </p:xfrm>
        <a:graphic>
          <a:graphicData uri="http://schemas.openxmlformats.org/presentationml/2006/ole">
            <mc:AlternateContent xmlns:mc="http://schemas.openxmlformats.org/markup-compatibility/2006">
              <mc:Choice xmlns:v="urn:schemas-microsoft-com:vml" Requires="v">
                <p:oleObj name="Çalışma Sayfası" r:id="rId2" imgW="18554700" imgH="3873500" progId="Excel.Sheet.12">
                  <p:embed/>
                </p:oleObj>
              </mc:Choice>
              <mc:Fallback>
                <p:oleObj name="Çalışma Sayfası" r:id="rId2" imgW="18554700" imgH="3873500" progId="Excel.Sheet.12">
                  <p:embed/>
                  <p:pic>
                    <p:nvPicPr>
                      <p:cNvPr id="0" name=""/>
                      <p:cNvPicPr/>
                      <p:nvPr/>
                    </p:nvPicPr>
                    <p:blipFill>
                      <a:blip r:embed="rId3"/>
                      <a:stretch>
                        <a:fillRect/>
                      </a:stretch>
                    </p:blipFill>
                    <p:spPr>
                      <a:xfrm>
                        <a:off x="0" y="2426677"/>
                        <a:ext cx="12191998" cy="3731236"/>
                      </a:xfrm>
                      <a:prstGeom prst="rect">
                        <a:avLst/>
                      </a:prstGeom>
                    </p:spPr>
                  </p:pic>
                </p:oleObj>
              </mc:Fallback>
            </mc:AlternateContent>
          </a:graphicData>
        </a:graphic>
      </p:graphicFrame>
      <p:sp>
        <p:nvSpPr>
          <p:cNvPr id="5" name="İçerik Yer Tutucusu 2">
            <a:extLst>
              <a:ext uri="{FF2B5EF4-FFF2-40B4-BE49-F238E27FC236}">
                <a16:creationId xmlns:a16="http://schemas.microsoft.com/office/drawing/2014/main" id="{F5808A1E-9ABF-CF00-165F-CC6D0685559A}"/>
              </a:ext>
            </a:extLst>
          </p:cNvPr>
          <p:cNvSpPr>
            <a:spLocks noGrp="1"/>
          </p:cNvSpPr>
          <p:nvPr>
            <p:ph idx="1"/>
          </p:nvPr>
        </p:nvSpPr>
        <p:spPr>
          <a:xfrm>
            <a:off x="609599" y="902990"/>
            <a:ext cx="10972800" cy="1323352"/>
          </a:xfrm>
        </p:spPr>
        <p:txBody>
          <a:bodyPr>
            <a:normAutofit/>
          </a:bodyPr>
          <a:lstStyle/>
          <a:p>
            <a:r>
              <a:rPr lang="tr-TR" b="1"/>
              <a:t>Color-Coded Risk Levels:</a:t>
            </a:r>
          </a:p>
          <a:p>
            <a:pPr marL="457200" lvl="1" indent="0">
              <a:buNone/>
            </a:pPr>
            <a:r>
              <a:rPr lang="tr-TR"/>
              <a:t>We categorized and color-coded the risks for better visualization</a:t>
            </a:r>
          </a:p>
          <a:p>
            <a:pPr marL="457200" lvl="1" indent="0">
              <a:buNone/>
            </a:pPr>
            <a:r>
              <a:rPr lang="tr-TR" b="1"/>
              <a:t>	Red:</a:t>
            </a:r>
            <a:r>
              <a:rPr lang="tr-TR"/>
              <a:t> High Risk, </a:t>
            </a:r>
            <a:r>
              <a:rPr lang="tr-TR" b="1"/>
              <a:t>Orange:</a:t>
            </a:r>
            <a:r>
              <a:rPr lang="tr-TR"/>
              <a:t> Middle risk, </a:t>
            </a:r>
            <a:r>
              <a:rPr lang="tr-TR" b="1"/>
              <a:t>Green: </a:t>
            </a:r>
            <a:r>
              <a:rPr lang="tr-TR"/>
              <a:t>Low risk</a:t>
            </a:r>
          </a:p>
        </p:txBody>
      </p:sp>
    </p:spTree>
    <p:extLst>
      <p:ext uri="{BB962C8B-B14F-4D97-AF65-F5344CB8AC3E}">
        <p14:creationId xmlns:p14="http://schemas.microsoft.com/office/powerpoint/2010/main" val="1805143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DD5263-8436-B1CF-64FC-AEA7C7EA571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53D12EC-473F-1F68-10DD-043FD7FC3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67C3BD53-C114-383E-2948-D72B88EE3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5B952DF9-7528-FE31-831A-943A20F91681}"/>
              </a:ext>
            </a:extLst>
          </p:cNvPr>
          <p:cNvSpPr>
            <a:spLocks noGrp="1"/>
          </p:cNvSpPr>
          <p:nvPr>
            <p:ph idx="1"/>
          </p:nvPr>
        </p:nvSpPr>
        <p:spPr>
          <a:xfrm>
            <a:off x="609600" y="1419848"/>
            <a:ext cx="10972800" cy="4505464"/>
          </a:xfrm>
        </p:spPr>
        <p:txBody>
          <a:bodyPr>
            <a:normAutofit/>
          </a:bodyPr>
          <a:lstStyle/>
          <a:p>
            <a:r>
              <a:rPr lang="tr-TR" dirty="0"/>
              <a:t>For this </a:t>
            </a:r>
            <a:r>
              <a:rPr lang="tr-TR" dirty="0" err="1"/>
              <a:t>term</a:t>
            </a:r>
            <a:r>
              <a:rPr lang="tr-TR" dirty="0"/>
              <a:t> project, we </a:t>
            </a:r>
            <a:r>
              <a:rPr lang="tr-TR" dirty="0" err="1"/>
              <a:t>tested</a:t>
            </a:r>
            <a:r>
              <a:rPr lang="tr-TR" dirty="0"/>
              <a:t> </a:t>
            </a:r>
            <a:r>
              <a:rPr lang="tr-TR" dirty="0" err="1"/>
              <a:t>three</a:t>
            </a:r>
            <a:r>
              <a:rPr lang="tr-TR" dirty="0"/>
              <a:t> AI </a:t>
            </a:r>
            <a:r>
              <a:rPr lang="tr-TR" dirty="0" err="1"/>
              <a:t>tools</a:t>
            </a:r>
            <a:r>
              <a:rPr lang="tr-TR" dirty="0"/>
              <a:t>: </a:t>
            </a:r>
            <a:r>
              <a:rPr lang="tr-TR" b="1" dirty="0"/>
              <a:t>ChatGPT</a:t>
            </a:r>
            <a:r>
              <a:rPr lang="tr-TR" dirty="0"/>
              <a:t>, </a:t>
            </a:r>
            <a:r>
              <a:rPr lang="tr-TR" b="1" dirty="0"/>
              <a:t>Claude</a:t>
            </a:r>
            <a:r>
              <a:rPr lang="tr-TR" dirty="0"/>
              <a:t>, and </a:t>
            </a:r>
            <a:r>
              <a:rPr lang="tr-TR" b="1" dirty="0"/>
              <a:t>Google GEMINI</a:t>
            </a:r>
            <a:r>
              <a:rPr lang="tr-TR" dirty="0"/>
              <a:t>.</a:t>
            </a:r>
          </a:p>
          <a:p>
            <a:endParaRPr lang="tr-TR" dirty="0"/>
          </a:p>
          <a:p>
            <a:r>
              <a:rPr lang="tr-TR" dirty="0"/>
              <a:t>Based on </a:t>
            </a:r>
            <a:r>
              <a:rPr lang="tr-TR" dirty="0" err="1"/>
              <a:t>our</a:t>
            </a:r>
            <a:r>
              <a:rPr lang="tr-TR" dirty="0"/>
              <a:t> </a:t>
            </a:r>
            <a:r>
              <a:rPr lang="tr-TR" dirty="0" err="1"/>
              <a:t>evaluation</a:t>
            </a:r>
            <a:r>
              <a:rPr lang="tr-TR" dirty="0"/>
              <a:t>, the following </a:t>
            </a:r>
            <a:r>
              <a:rPr lang="tr-TR" dirty="0" err="1"/>
              <a:t>conclusions</a:t>
            </a:r>
            <a:r>
              <a:rPr lang="tr-TR" dirty="0"/>
              <a:t> </a:t>
            </a:r>
            <a:r>
              <a:rPr lang="tr-TR" dirty="0" err="1"/>
              <a:t>were</a:t>
            </a:r>
            <a:r>
              <a:rPr lang="tr-TR" dirty="0"/>
              <a:t> </a:t>
            </a:r>
            <a:r>
              <a:rPr lang="tr-TR" dirty="0" err="1"/>
              <a:t>drawn</a:t>
            </a:r>
            <a:r>
              <a:rPr lang="tr-TR" dirty="0"/>
              <a:t>:</a:t>
            </a:r>
          </a:p>
          <a:p>
            <a:pPr marL="0" indent="0">
              <a:buNone/>
            </a:pPr>
            <a:endParaRPr lang="tr-TR" dirty="0"/>
          </a:p>
          <a:p>
            <a:pPr lvl="1">
              <a:buFont typeface="Arial" panose="020B0604020202020204" pitchFamily="34" charset="0"/>
              <a:buChar char="•"/>
            </a:pPr>
            <a:r>
              <a:rPr lang="tr-TR" b="1" dirty="0"/>
              <a:t>ChatGPT</a:t>
            </a:r>
            <a:r>
              <a:rPr lang="tr-TR" dirty="0"/>
              <a:t> </a:t>
            </a:r>
            <a:r>
              <a:rPr lang="tr-TR" dirty="0" err="1"/>
              <a:t>emerged</a:t>
            </a:r>
            <a:r>
              <a:rPr lang="tr-TR" dirty="0"/>
              <a:t> as the </a:t>
            </a:r>
            <a:r>
              <a:rPr lang="tr-TR" dirty="0" err="1"/>
              <a:t>most</a:t>
            </a:r>
            <a:r>
              <a:rPr lang="tr-TR" dirty="0"/>
              <a:t> </a:t>
            </a:r>
            <a:r>
              <a:rPr lang="tr-TR" dirty="0" err="1"/>
              <a:t>efficient</a:t>
            </a:r>
            <a:r>
              <a:rPr lang="tr-TR" dirty="0"/>
              <a:t> </a:t>
            </a:r>
            <a:r>
              <a:rPr lang="tr-TR" dirty="0" err="1"/>
              <a:t>tool</a:t>
            </a:r>
            <a:r>
              <a:rPr lang="tr-TR" dirty="0"/>
              <a:t> for tasks </a:t>
            </a:r>
            <a:r>
              <a:rPr lang="tr-TR" dirty="0" err="1"/>
              <a:t>like</a:t>
            </a:r>
            <a:r>
              <a:rPr lang="tr-TR" dirty="0"/>
              <a:t> </a:t>
            </a:r>
            <a:r>
              <a:rPr lang="tr-TR" b="1" dirty="0"/>
              <a:t>SRS analysis and correction</a:t>
            </a:r>
            <a:r>
              <a:rPr lang="tr-TR" dirty="0"/>
              <a:t>, </a:t>
            </a:r>
            <a:r>
              <a:rPr lang="tr-TR" b="1" dirty="0" err="1"/>
              <a:t>creating</a:t>
            </a:r>
            <a:r>
              <a:rPr lang="tr-TR" b="1" dirty="0"/>
              <a:t> Excel </a:t>
            </a:r>
            <a:r>
              <a:rPr lang="tr-TR" b="1" dirty="0" err="1"/>
              <a:t>charts</a:t>
            </a:r>
            <a:r>
              <a:rPr lang="tr-TR" dirty="0"/>
              <a:t>, and </a:t>
            </a:r>
            <a:r>
              <a:rPr lang="tr-TR" b="1" dirty="0"/>
              <a:t>Gantt </a:t>
            </a:r>
            <a:r>
              <a:rPr lang="tr-TR" b="1" dirty="0" err="1"/>
              <a:t>chart</a:t>
            </a:r>
            <a:r>
              <a:rPr lang="tr-TR" b="1" dirty="0"/>
              <a:t> </a:t>
            </a:r>
            <a:r>
              <a:rPr lang="tr-TR" b="1" dirty="0" err="1"/>
              <a:t>generation</a:t>
            </a:r>
            <a:r>
              <a:rPr lang="tr-TR" dirty="0"/>
              <a:t>. </a:t>
            </a:r>
            <a:r>
              <a:rPr lang="tr-TR" dirty="0" err="1"/>
              <a:t>Its</a:t>
            </a:r>
            <a:r>
              <a:rPr lang="tr-TR" dirty="0"/>
              <a:t> </a:t>
            </a:r>
            <a:r>
              <a:rPr lang="tr-TR" dirty="0" err="1"/>
              <a:t>ability</a:t>
            </a:r>
            <a:r>
              <a:rPr lang="tr-TR" dirty="0"/>
              <a:t> to </a:t>
            </a:r>
            <a:r>
              <a:rPr lang="tr-TR" dirty="0" err="1"/>
              <a:t>process</a:t>
            </a:r>
            <a:r>
              <a:rPr lang="tr-TR" dirty="0"/>
              <a:t> </a:t>
            </a:r>
            <a:r>
              <a:rPr lang="tr-TR" dirty="0" err="1"/>
              <a:t>complex</a:t>
            </a:r>
            <a:r>
              <a:rPr lang="tr-TR" dirty="0"/>
              <a:t> </a:t>
            </a:r>
            <a:r>
              <a:rPr lang="tr-TR" dirty="0" err="1"/>
              <a:t>instructions</a:t>
            </a:r>
            <a:r>
              <a:rPr lang="tr-TR" dirty="0"/>
              <a:t> and </a:t>
            </a:r>
            <a:r>
              <a:rPr lang="tr-TR" dirty="0" err="1"/>
              <a:t>provide</a:t>
            </a:r>
            <a:r>
              <a:rPr lang="tr-TR" dirty="0"/>
              <a:t> </a:t>
            </a:r>
            <a:r>
              <a:rPr lang="tr-TR" dirty="0" err="1"/>
              <a:t>accurate</a:t>
            </a:r>
            <a:r>
              <a:rPr lang="tr-TR" dirty="0"/>
              <a:t> </a:t>
            </a:r>
            <a:r>
              <a:rPr lang="tr-TR" dirty="0" err="1"/>
              <a:t>outputs</a:t>
            </a:r>
            <a:r>
              <a:rPr lang="tr-TR" dirty="0"/>
              <a:t> </a:t>
            </a:r>
            <a:r>
              <a:rPr lang="tr-TR" dirty="0" err="1"/>
              <a:t>made</a:t>
            </a:r>
            <a:r>
              <a:rPr lang="tr-TR" dirty="0"/>
              <a:t> it a </a:t>
            </a:r>
            <a:r>
              <a:rPr lang="tr-TR" dirty="0" err="1"/>
              <a:t>standout</a:t>
            </a:r>
            <a:r>
              <a:rPr lang="tr-TR" dirty="0"/>
              <a:t> </a:t>
            </a:r>
            <a:r>
              <a:rPr lang="tr-TR" dirty="0" err="1"/>
              <a:t>choice</a:t>
            </a:r>
            <a:r>
              <a:rPr lang="tr-TR" dirty="0"/>
              <a:t>.</a:t>
            </a:r>
          </a:p>
          <a:p>
            <a:pPr lvl="1">
              <a:buFont typeface="Arial" panose="020B0604020202020204" pitchFamily="34" charset="0"/>
              <a:buChar char="•"/>
            </a:pPr>
            <a:r>
              <a:rPr lang="tr-TR" b="1" dirty="0"/>
              <a:t>Claude</a:t>
            </a:r>
            <a:r>
              <a:rPr lang="tr-TR" dirty="0"/>
              <a:t> </a:t>
            </a:r>
            <a:r>
              <a:rPr lang="tr-TR" dirty="0" err="1"/>
              <a:t>performed</a:t>
            </a:r>
            <a:r>
              <a:rPr lang="tr-TR" dirty="0"/>
              <a:t> </a:t>
            </a:r>
            <a:r>
              <a:rPr lang="tr-TR" dirty="0" err="1"/>
              <a:t>exceptionally</a:t>
            </a:r>
            <a:r>
              <a:rPr lang="tr-TR" dirty="0"/>
              <a:t> </a:t>
            </a:r>
            <a:r>
              <a:rPr lang="tr-TR" dirty="0" err="1"/>
              <a:t>well</a:t>
            </a:r>
            <a:r>
              <a:rPr lang="tr-TR" dirty="0"/>
              <a:t> in </a:t>
            </a:r>
            <a:r>
              <a:rPr lang="tr-TR" b="1" dirty="0"/>
              <a:t>UML </a:t>
            </a:r>
            <a:r>
              <a:rPr lang="tr-TR" b="1" dirty="0" err="1"/>
              <a:t>diagram</a:t>
            </a:r>
            <a:r>
              <a:rPr lang="tr-TR" b="1" dirty="0"/>
              <a:t> </a:t>
            </a:r>
            <a:r>
              <a:rPr lang="tr-TR" b="1" dirty="0" err="1"/>
              <a:t>creation</a:t>
            </a:r>
            <a:r>
              <a:rPr lang="tr-TR" dirty="0"/>
              <a:t> and </a:t>
            </a:r>
            <a:r>
              <a:rPr lang="tr-TR" b="1" dirty="0" err="1"/>
              <a:t>context</a:t>
            </a:r>
            <a:r>
              <a:rPr lang="tr-TR" b="1" dirty="0"/>
              <a:t> </a:t>
            </a:r>
            <a:r>
              <a:rPr lang="tr-TR" b="1" dirty="0" err="1"/>
              <a:t>understanding</a:t>
            </a:r>
            <a:r>
              <a:rPr lang="tr-TR" dirty="0"/>
              <a:t>, </a:t>
            </a:r>
            <a:r>
              <a:rPr lang="tr-TR" dirty="0" err="1"/>
              <a:t>showcasing</a:t>
            </a:r>
            <a:r>
              <a:rPr lang="tr-TR" dirty="0"/>
              <a:t> </a:t>
            </a:r>
            <a:r>
              <a:rPr lang="tr-TR" dirty="0" err="1"/>
              <a:t>its</a:t>
            </a:r>
            <a:r>
              <a:rPr lang="tr-TR" dirty="0"/>
              <a:t> </a:t>
            </a:r>
            <a:r>
              <a:rPr lang="tr-TR" dirty="0" err="1"/>
              <a:t>strength</a:t>
            </a:r>
            <a:r>
              <a:rPr lang="tr-TR" dirty="0"/>
              <a:t> in </a:t>
            </a:r>
            <a:r>
              <a:rPr lang="tr-TR" dirty="0" err="1"/>
              <a:t>structural</a:t>
            </a:r>
            <a:r>
              <a:rPr lang="tr-TR" dirty="0"/>
              <a:t> and </a:t>
            </a:r>
            <a:r>
              <a:rPr lang="tr-TR" dirty="0" err="1"/>
              <a:t>logical</a:t>
            </a:r>
            <a:r>
              <a:rPr lang="tr-TR" dirty="0"/>
              <a:t> tasks.</a:t>
            </a:r>
          </a:p>
          <a:p>
            <a:pPr lvl="1">
              <a:buFont typeface="Arial" panose="020B0604020202020204" pitchFamily="34" charset="0"/>
              <a:buChar char="•"/>
            </a:pPr>
            <a:r>
              <a:rPr lang="tr-TR" b="1" dirty="0"/>
              <a:t>Google GEMINI</a:t>
            </a:r>
            <a:r>
              <a:rPr lang="tr-TR" dirty="0"/>
              <a:t>, </a:t>
            </a:r>
            <a:r>
              <a:rPr lang="tr-TR" dirty="0" err="1"/>
              <a:t>however</a:t>
            </a:r>
            <a:r>
              <a:rPr lang="tr-TR" dirty="0"/>
              <a:t>, was the </a:t>
            </a:r>
            <a:r>
              <a:rPr lang="tr-TR" dirty="0" err="1"/>
              <a:t>least</a:t>
            </a:r>
            <a:r>
              <a:rPr lang="tr-TR" dirty="0"/>
              <a:t> </a:t>
            </a:r>
            <a:r>
              <a:rPr lang="tr-TR" dirty="0" err="1"/>
              <a:t>effective</a:t>
            </a:r>
            <a:r>
              <a:rPr lang="tr-TR" dirty="0"/>
              <a:t>. </a:t>
            </a:r>
            <a:r>
              <a:rPr lang="tr-TR" dirty="0" err="1"/>
              <a:t>It</a:t>
            </a:r>
            <a:r>
              <a:rPr lang="tr-TR" dirty="0"/>
              <a:t> </a:t>
            </a:r>
            <a:r>
              <a:rPr lang="tr-TR" dirty="0" err="1"/>
              <a:t>often</a:t>
            </a:r>
            <a:r>
              <a:rPr lang="tr-TR" dirty="0"/>
              <a:t> </a:t>
            </a:r>
            <a:r>
              <a:rPr lang="tr-TR" dirty="0" err="1"/>
              <a:t>produced</a:t>
            </a:r>
            <a:r>
              <a:rPr lang="tr-TR" dirty="0"/>
              <a:t> </a:t>
            </a:r>
            <a:r>
              <a:rPr lang="tr-TR" dirty="0" err="1"/>
              <a:t>errors</a:t>
            </a:r>
            <a:r>
              <a:rPr lang="tr-TR" dirty="0"/>
              <a:t> and </a:t>
            </a:r>
            <a:r>
              <a:rPr lang="tr-TR" dirty="0" err="1"/>
              <a:t>lacked</a:t>
            </a:r>
            <a:r>
              <a:rPr lang="tr-TR" dirty="0"/>
              <a:t> </a:t>
            </a:r>
            <a:r>
              <a:rPr lang="tr-TR" dirty="0" err="1"/>
              <a:t>efficiency</a:t>
            </a:r>
            <a:r>
              <a:rPr lang="tr-TR" dirty="0"/>
              <a:t> </a:t>
            </a:r>
            <a:r>
              <a:rPr lang="tr-TR" dirty="0" err="1"/>
              <a:t>compared</a:t>
            </a:r>
            <a:r>
              <a:rPr lang="tr-TR" dirty="0"/>
              <a:t> to the other </a:t>
            </a:r>
            <a:r>
              <a:rPr lang="tr-TR" dirty="0" err="1"/>
              <a:t>tools</a:t>
            </a:r>
            <a:r>
              <a:rPr lang="tr-TR" dirty="0"/>
              <a:t>, </a:t>
            </a:r>
            <a:r>
              <a:rPr lang="tr-TR" dirty="0" err="1"/>
              <a:t>making</a:t>
            </a:r>
            <a:r>
              <a:rPr lang="tr-TR" dirty="0"/>
              <a:t> it </a:t>
            </a:r>
            <a:r>
              <a:rPr lang="tr-TR" dirty="0" err="1"/>
              <a:t>less</a:t>
            </a:r>
            <a:r>
              <a:rPr lang="tr-TR" dirty="0"/>
              <a:t> </a:t>
            </a:r>
            <a:r>
              <a:rPr lang="tr-TR" dirty="0" err="1"/>
              <a:t>reliable</a:t>
            </a:r>
            <a:r>
              <a:rPr lang="tr-TR" dirty="0"/>
              <a:t> for this project.</a:t>
            </a:r>
          </a:p>
          <a:p>
            <a:endParaRPr lang="tr-TR" dirty="0"/>
          </a:p>
        </p:txBody>
      </p:sp>
      <p:sp>
        <p:nvSpPr>
          <p:cNvPr id="12" name="Isosceles Triangle 11">
            <a:extLst>
              <a:ext uri="{FF2B5EF4-FFF2-40B4-BE49-F238E27FC236}">
                <a16:creationId xmlns:a16="http://schemas.microsoft.com/office/drawing/2014/main" id="{582D9051-66F5-F3A4-D735-9DA00D01C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3FEC6584-42AC-5014-BE0F-9230ECF9358C}"/>
              </a:ext>
            </a:extLst>
          </p:cNvPr>
          <p:cNvSpPr>
            <a:spLocks noGrp="1"/>
          </p:cNvSpPr>
          <p:nvPr>
            <p:ph type="title"/>
          </p:nvPr>
        </p:nvSpPr>
        <p:spPr>
          <a:xfrm>
            <a:off x="842597" y="156238"/>
            <a:ext cx="6739303" cy="812505"/>
          </a:xfrm>
        </p:spPr>
        <p:txBody>
          <a:bodyPr>
            <a:normAutofit/>
          </a:bodyPr>
          <a:lstStyle/>
          <a:p>
            <a:r>
              <a:rPr lang="tr-TR"/>
              <a:t>Conclusion</a:t>
            </a:r>
          </a:p>
        </p:txBody>
      </p:sp>
    </p:spTree>
    <p:extLst>
      <p:ext uri="{BB962C8B-B14F-4D97-AF65-F5344CB8AC3E}">
        <p14:creationId xmlns:p14="http://schemas.microsoft.com/office/powerpoint/2010/main" val="41614784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E4BDEFB-605F-D5B7-4189-FC8FBB3EDDE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6D67ED-92F9-81B5-3E41-B3418932E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49950E08-ABE7-E2E7-71F6-0C6D56636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graphicFrame>
        <p:nvGraphicFramePr>
          <p:cNvPr id="2" name="İçerik Yer Tutucusu 1">
            <a:extLst>
              <a:ext uri="{FF2B5EF4-FFF2-40B4-BE49-F238E27FC236}">
                <a16:creationId xmlns:a16="http://schemas.microsoft.com/office/drawing/2014/main" id="{EB757610-8EB5-557E-D165-679524630B37}"/>
              </a:ext>
            </a:extLst>
          </p:cNvPr>
          <p:cNvGraphicFramePr>
            <a:graphicFrameLocks noGrp="1"/>
          </p:cNvGraphicFramePr>
          <p:nvPr>
            <p:ph idx="1"/>
            <p:extLst>
              <p:ext uri="{D42A27DB-BD31-4B8C-83A1-F6EECF244321}">
                <p14:modId xmlns:p14="http://schemas.microsoft.com/office/powerpoint/2010/main" val="1011214124"/>
              </p:ext>
            </p:extLst>
          </p:nvPr>
        </p:nvGraphicFramePr>
        <p:xfrm>
          <a:off x="842597" y="1124982"/>
          <a:ext cx="10215547" cy="4992800"/>
        </p:xfrm>
        <a:graphic>
          <a:graphicData uri="http://schemas.openxmlformats.org/drawingml/2006/table">
            <a:tbl>
              <a:tblPr>
                <a:tableStyleId>{5C22544A-7EE6-4342-B048-85BDC9FD1C3A}</a:tableStyleId>
              </a:tblPr>
              <a:tblGrid>
                <a:gridCol w="1200086">
                  <a:extLst>
                    <a:ext uri="{9D8B030D-6E8A-4147-A177-3AD203B41FA5}">
                      <a16:colId xmlns:a16="http://schemas.microsoft.com/office/drawing/2014/main" val="2966607053"/>
                    </a:ext>
                  </a:extLst>
                </a:gridCol>
                <a:gridCol w="3322460">
                  <a:extLst>
                    <a:ext uri="{9D8B030D-6E8A-4147-A177-3AD203B41FA5}">
                      <a16:colId xmlns:a16="http://schemas.microsoft.com/office/drawing/2014/main" val="1302837008"/>
                    </a:ext>
                  </a:extLst>
                </a:gridCol>
                <a:gridCol w="3926207">
                  <a:extLst>
                    <a:ext uri="{9D8B030D-6E8A-4147-A177-3AD203B41FA5}">
                      <a16:colId xmlns:a16="http://schemas.microsoft.com/office/drawing/2014/main" val="945770120"/>
                    </a:ext>
                  </a:extLst>
                </a:gridCol>
                <a:gridCol w="1766794">
                  <a:extLst>
                    <a:ext uri="{9D8B030D-6E8A-4147-A177-3AD203B41FA5}">
                      <a16:colId xmlns:a16="http://schemas.microsoft.com/office/drawing/2014/main" val="71398974"/>
                    </a:ext>
                  </a:extLst>
                </a:gridCol>
              </a:tblGrid>
              <a:tr h="414460">
                <a:tc>
                  <a:txBody>
                    <a:bodyPr/>
                    <a:lstStyle/>
                    <a:p>
                      <a:pPr algn="ctr" fontAlgn="b"/>
                      <a:r>
                        <a:rPr lang="tr-TR" sz="1600" b="1" u="none" strike="noStrike">
                          <a:effectLst/>
                        </a:rPr>
                        <a:t>AI Tool</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fontAlgn="b"/>
                      <a:r>
                        <a:rPr lang="tr-TR" sz="1600" b="1" u="none" strike="noStrike">
                          <a:effectLst/>
                        </a:rPr>
                        <a:t>Strengths</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fontAlgn="b"/>
                      <a:r>
                        <a:rPr lang="tr-TR" sz="1600" b="1" u="none" strike="noStrike">
                          <a:effectLst/>
                        </a:rPr>
                        <a:t>Weaknesses</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fontAlgn="b"/>
                      <a:r>
                        <a:rPr lang="tr-TR" sz="1600" b="1" u="none" strike="noStrike">
                          <a:effectLst/>
                        </a:rPr>
                        <a:t>Overall Performance</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580420681"/>
                  </a:ext>
                </a:extLst>
              </a:tr>
              <a:tr h="414460">
                <a:tc rowSpan="4">
                  <a:txBody>
                    <a:bodyPr/>
                    <a:lstStyle/>
                    <a:p>
                      <a:pPr algn="ctr" fontAlgn="b"/>
                      <a:r>
                        <a:rPr lang="tr-TR" sz="1600" b="1" u="none" strike="noStrike">
                          <a:effectLst/>
                        </a:rPr>
                        <a:t>ChatGPT</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tr-TR" sz="1200" b="1" u="none" strike="noStrike">
                          <a:effectLst/>
                        </a:rPr>
                        <a:t>- SRS analysis and correction</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4">
                  <a:txBody>
                    <a:bodyPr/>
                    <a:lstStyle/>
                    <a:p>
                      <a:pPr algn="ctr" fontAlgn="b"/>
                      <a:r>
                        <a:rPr lang="tr-TR" sz="1200" b="1" u="none" strike="noStrike">
                          <a:effectLst/>
                        </a:rPr>
                        <a:t>None identified in this context</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4">
                  <a:txBody>
                    <a:bodyPr/>
                    <a:lstStyle/>
                    <a:p>
                      <a:pPr algn="ctr" fontAlgn="b"/>
                      <a:r>
                        <a:rPr lang="tr-TR" sz="1200" b="1" u="none" strike="noStrike">
                          <a:effectLst/>
                        </a:rPr>
                        <a:t>⭐⭐⭐⭐⭐ (Best)</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1975412"/>
                  </a:ext>
                </a:extLst>
              </a:tr>
              <a:tr h="414460">
                <a:tc vMerge="1">
                  <a:txBody>
                    <a:bodyPr/>
                    <a:lstStyle/>
                    <a:p>
                      <a:endParaRPr lang="tr-TR"/>
                    </a:p>
                  </a:txBody>
                  <a:tcPr/>
                </a:tc>
                <a:tc>
                  <a:txBody>
                    <a:bodyPr/>
                    <a:lstStyle/>
                    <a:p>
                      <a:pPr algn="ctr" fontAlgn="b"/>
                      <a:r>
                        <a:rPr lang="tr-TR" sz="1200" b="1" u="none" strike="noStrike">
                          <a:effectLst/>
                        </a:rPr>
                        <a:t>- Excel chart creation</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tc vMerge="1">
                  <a:txBody>
                    <a:bodyPr/>
                    <a:lstStyle/>
                    <a:p>
                      <a:endParaRPr lang="tr-TR"/>
                    </a:p>
                  </a:txBody>
                  <a:tcPr/>
                </a:tc>
                <a:extLst>
                  <a:ext uri="{0D108BD9-81ED-4DB2-BD59-A6C34878D82A}">
                    <a16:rowId xmlns:a16="http://schemas.microsoft.com/office/drawing/2014/main" val="3659250166"/>
                  </a:ext>
                </a:extLst>
              </a:tr>
              <a:tr h="414460">
                <a:tc vMerge="1">
                  <a:txBody>
                    <a:bodyPr/>
                    <a:lstStyle/>
                    <a:p>
                      <a:endParaRPr lang="tr-TR"/>
                    </a:p>
                  </a:txBody>
                  <a:tcPr/>
                </a:tc>
                <a:tc>
                  <a:txBody>
                    <a:bodyPr/>
                    <a:lstStyle/>
                    <a:p>
                      <a:pPr algn="ctr" fontAlgn="b"/>
                      <a:r>
                        <a:rPr lang="tr-TR" sz="1200" b="1" u="none" strike="noStrike">
                          <a:effectLst/>
                        </a:rPr>
                        <a:t>- Gantt chart generation</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tc vMerge="1">
                  <a:txBody>
                    <a:bodyPr/>
                    <a:lstStyle/>
                    <a:p>
                      <a:endParaRPr lang="tr-TR"/>
                    </a:p>
                  </a:txBody>
                  <a:tcPr/>
                </a:tc>
                <a:extLst>
                  <a:ext uri="{0D108BD9-81ED-4DB2-BD59-A6C34878D82A}">
                    <a16:rowId xmlns:a16="http://schemas.microsoft.com/office/drawing/2014/main" val="705062610"/>
                  </a:ext>
                </a:extLst>
              </a:tr>
              <a:tr h="765455">
                <a:tc vMerge="1">
                  <a:txBody>
                    <a:bodyPr/>
                    <a:lstStyle/>
                    <a:p>
                      <a:endParaRPr lang="tr-TR"/>
                    </a:p>
                  </a:txBody>
                  <a:tcPr/>
                </a:tc>
                <a:tc>
                  <a:txBody>
                    <a:bodyPr/>
                    <a:lstStyle/>
                    <a:p>
                      <a:pPr algn="ctr" fontAlgn="b"/>
                      <a:r>
                        <a:rPr lang="tr-TR" sz="1200" b="1" u="none" strike="noStrike">
                          <a:effectLst/>
                        </a:rPr>
                        <a:t>- Processes complex instructions accurately</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tc vMerge="1">
                  <a:txBody>
                    <a:bodyPr/>
                    <a:lstStyle/>
                    <a:p>
                      <a:endParaRPr lang="tr-TR"/>
                    </a:p>
                  </a:txBody>
                  <a:tcPr/>
                </a:tc>
                <a:extLst>
                  <a:ext uri="{0D108BD9-81ED-4DB2-BD59-A6C34878D82A}">
                    <a16:rowId xmlns:a16="http://schemas.microsoft.com/office/drawing/2014/main" val="4142026133"/>
                  </a:ext>
                </a:extLst>
              </a:tr>
              <a:tr h="414460">
                <a:tc rowSpan="3">
                  <a:txBody>
                    <a:bodyPr/>
                    <a:lstStyle/>
                    <a:p>
                      <a:pPr algn="ctr" fontAlgn="b"/>
                      <a:r>
                        <a:rPr lang="tr-TR" sz="1600" b="1" u="none" strike="noStrike">
                          <a:effectLst/>
                        </a:rPr>
                        <a:t>Claude</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tr-TR" sz="1200" b="1" u="none" strike="noStrike">
                          <a:effectLst/>
                        </a:rPr>
                        <a:t>- UML diagram creation</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pPr algn="ctr" fontAlgn="b"/>
                      <a:r>
                        <a:rPr lang="tr-TR" sz="1200" b="1" u="none" strike="noStrike">
                          <a:effectLst/>
                        </a:rPr>
                        <a:t>Limited capability for numerical or tabular data tasks</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pPr algn="ctr" fontAlgn="b"/>
                      <a:r>
                        <a:rPr lang="tr-TR" sz="1200" b="1" u="none" strike="noStrike">
                          <a:effectLst/>
                        </a:rPr>
                        <a:t>⭐⭐⭐⭐</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5884620"/>
                  </a:ext>
                </a:extLst>
              </a:tr>
              <a:tr h="414460">
                <a:tc vMerge="1">
                  <a:txBody>
                    <a:bodyPr/>
                    <a:lstStyle/>
                    <a:p>
                      <a:endParaRPr lang="tr-TR"/>
                    </a:p>
                  </a:txBody>
                  <a:tcPr/>
                </a:tc>
                <a:tc>
                  <a:txBody>
                    <a:bodyPr/>
                    <a:lstStyle/>
                    <a:p>
                      <a:pPr algn="ctr" fontAlgn="b"/>
                      <a:r>
                        <a:rPr lang="tr-TR" sz="1200" b="1" u="none" strike="noStrike">
                          <a:effectLst/>
                        </a:rPr>
                        <a:t>- Context understanding</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tc vMerge="1">
                  <a:txBody>
                    <a:bodyPr/>
                    <a:lstStyle/>
                    <a:p>
                      <a:endParaRPr lang="tr-TR"/>
                    </a:p>
                  </a:txBody>
                  <a:tcPr/>
                </a:tc>
                <a:extLst>
                  <a:ext uri="{0D108BD9-81ED-4DB2-BD59-A6C34878D82A}">
                    <a16:rowId xmlns:a16="http://schemas.microsoft.com/office/drawing/2014/main" val="594082922"/>
                  </a:ext>
                </a:extLst>
              </a:tr>
              <a:tr h="414460">
                <a:tc vMerge="1">
                  <a:txBody>
                    <a:bodyPr/>
                    <a:lstStyle/>
                    <a:p>
                      <a:endParaRPr lang="tr-TR"/>
                    </a:p>
                  </a:txBody>
                  <a:tcPr/>
                </a:tc>
                <a:tc>
                  <a:txBody>
                    <a:bodyPr/>
                    <a:lstStyle/>
                    <a:p>
                      <a:pPr algn="ctr" fontAlgn="b"/>
                      <a:r>
                        <a:rPr lang="tr-TR" sz="1200" b="1" u="none" strike="noStrike">
                          <a:effectLst/>
                        </a:rPr>
                        <a:t>- Strong in structural and logical tasks</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tc vMerge="1">
                  <a:txBody>
                    <a:bodyPr/>
                    <a:lstStyle/>
                    <a:p>
                      <a:endParaRPr lang="tr-TR"/>
                    </a:p>
                  </a:txBody>
                  <a:tcPr/>
                </a:tc>
                <a:extLst>
                  <a:ext uri="{0D108BD9-81ED-4DB2-BD59-A6C34878D82A}">
                    <a16:rowId xmlns:a16="http://schemas.microsoft.com/office/drawing/2014/main" val="1335932870"/>
                  </a:ext>
                </a:extLst>
              </a:tr>
              <a:tr h="414460">
                <a:tc rowSpan="3">
                  <a:txBody>
                    <a:bodyPr/>
                    <a:lstStyle/>
                    <a:p>
                      <a:pPr algn="ctr" fontAlgn="b"/>
                      <a:r>
                        <a:rPr lang="tr-TR" sz="1600" b="1" u="none" strike="noStrike">
                          <a:effectLst/>
                        </a:rPr>
                        <a:t>Google GEMINI</a:t>
                      </a:r>
                      <a:endParaRPr lang="tr-TR" sz="16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rowSpan="3">
                  <a:txBody>
                    <a:bodyPr/>
                    <a:lstStyle/>
                    <a:p>
                      <a:pPr algn="ctr" fontAlgn="b"/>
                      <a:r>
                        <a:rPr lang="tr-TR" sz="1200" b="1" u="none" strike="noStrike">
                          <a:effectLst/>
                        </a:rPr>
                        <a:t>None</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tr-TR" sz="1200" b="1" u="none" strike="noStrike">
                          <a:effectLst/>
                        </a:rPr>
                        <a:t>- Frequent errors</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pPr algn="ctr" fontAlgn="b"/>
                      <a:r>
                        <a:rPr lang="tr-TR" sz="1200" b="1" u="none" strike="noStrike">
                          <a:effectLst/>
                        </a:rPr>
                        <a:t>⭐⭐</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6890487"/>
                  </a:ext>
                </a:extLst>
              </a:tr>
              <a:tr h="414460">
                <a:tc vMerge="1">
                  <a:txBody>
                    <a:bodyPr/>
                    <a:lstStyle/>
                    <a:p>
                      <a:endParaRPr lang="tr-TR"/>
                    </a:p>
                  </a:txBody>
                  <a:tcPr/>
                </a:tc>
                <a:tc vMerge="1">
                  <a:txBody>
                    <a:bodyPr/>
                    <a:lstStyle/>
                    <a:p>
                      <a:endParaRPr lang="tr-TR"/>
                    </a:p>
                  </a:txBody>
                  <a:tcPr/>
                </a:tc>
                <a:tc>
                  <a:txBody>
                    <a:bodyPr/>
                    <a:lstStyle/>
                    <a:p>
                      <a:pPr algn="ctr" fontAlgn="b"/>
                      <a:r>
                        <a:rPr lang="tr-TR" sz="1200" b="1" u="none" strike="noStrike">
                          <a:effectLst/>
                        </a:rPr>
                        <a:t>- Lacks efficiency</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extLst>
                  <a:ext uri="{0D108BD9-81ED-4DB2-BD59-A6C34878D82A}">
                    <a16:rowId xmlns:a16="http://schemas.microsoft.com/office/drawing/2014/main" val="709588493"/>
                  </a:ext>
                </a:extLst>
              </a:tr>
              <a:tr h="414460">
                <a:tc vMerge="1">
                  <a:txBody>
                    <a:bodyPr/>
                    <a:lstStyle/>
                    <a:p>
                      <a:endParaRPr lang="tr-TR"/>
                    </a:p>
                  </a:txBody>
                  <a:tcPr/>
                </a:tc>
                <a:tc vMerge="1">
                  <a:txBody>
                    <a:bodyPr/>
                    <a:lstStyle/>
                    <a:p>
                      <a:endParaRPr lang="tr-TR"/>
                    </a:p>
                  </a:txBody>
                  <a:tcPr/>
                </a:tc>
                <a:tc>
                  <a:txBody>
                    <a:bodyPr/>
                    <a:lstStyle/>
                    <a:p>
                      <a:pPr algn="ctr" fontAlgn="b"/>
                      <a:r>
                        <a:rPr lang="tr-TR" sz="1200" b="1" u="none" strike="noStrike">
                          <a:effectLst/>
                        </a:rPr>
                        <a:t>- Less reliable</a:t>
                      </a:r>
                      <a:endParaRPr lang="tr-TR" sz="1200" b="1" i="0" u="none" strike="noStrike">
                        <a:solidFill>
                          <a:srgbClr val="000000"/>
                        </a:solidFill>
                        <a:effectLst/>
                        <a:latin typeface="Aptos Narrow" panose="020B00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tr-TR"/>
                    </a:p>
                  </a:txBody>
                  <a:tcPr/>
                </a:tc>
                <a:extLst>
                  <a:ext uri="{0D108BD9-81ED-4DB2-BD59-A6C34878D82A}">
                    <a16:rowId xmlns:a16="http://schemas.microsoft.com/office/drawing/2014/main" val="2324498048"/>
                  </a:ext>
                </a:extLst>
              </a:tr>
            </a:tbl>
          </a:graphicData>
        </a:graphic>
      </p:graphicFrame>
      <p:sp>
        <p:nvSpPr>
          <p:cNvPr id="12" name="Isosceles Triangle 11">
            <a:extLst>
              <a:ext uri="{FF2B5EF4-FFF2-40B4-BE49-F238E27FC236}">
                <a16:creationId xmlns:a16="http://schemas.microsoft.com/office/drawing/2014/main" id="{462A3BEA-EAB2-899F-2C93-8A6F8558F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E7B80BE5-D0BF-94B8-241A-3CCC1A3F988B}"/>
              </a:ext>
            </a:extLst>
          </p:cNvPr>
          <p:cNvSpPr>
            <a:spLocks noGrp="1"/>
          </p:cNvSpPr>
          <p:nvPr>
            <p:ph type="title"/>
          </p:nvPr>
        </p:nvSpPr>
        <p:spPr>
          <a:xfrm>
            <a:off x="842597" y="156238"/>
            <a:ext cx="6739303" cy="812505"/>
          </a:xfrm>
        </p:spPr>
        <p:txBody>
          <a:bodyPr>
            <a:normAutofit/>
          </a:bodyPr>
          <a:lstStyle/>
          <a:p>
            <a:r>
              <a:rPr lang="tr-TR"/>
              <a:t>Conclusion</a:t>
            </a:r>
          </a:p>
        </p:txBody>
      </p:sp>
    </p:spTree>
    <p:extLst>
      <p:ext uri="{BB962C8B-B14F-4D97-AF65-F5344CB8AC3E}">
        <p14:creationId xmlns:p14="http://schemas.microsoft.com/office/powerpoint/2010/main" val="64839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8369844-B327-4D49-98E4-827203ADF0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8" name="Straight Connector 7">
              <a:extLst>
                <a:ext uri="{FF2B5EF4-FFF2-40B4-BE49-F238E27FC236}">
                  <a16:creationId xmlns:a16="http://schemas.microsoft.com/office/drawing/2014/main" id="{715249AA-E70E-4DAE-A265-2E3DE9D7C9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DD16B149-ADB4-41B1-A60E-1A03588790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Rectangle 23">
              <a:extLst>
                <a:ext uri="{FF2B5EF4-FFF2-40B4-BE49-F238E27FC236}">
                  <a16:creationId xmlns:a16="http://schemas.microsoft.com/office/drawing/2014/main" id="{B53998E5-48EB-4528-87CF-792F41468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1" name="Rectangle 25">
              <a:extLst>
                <a:ext uri="{FF2B5EF4-FFF2-40B4-BE49-F238E27FC236}">
                  <a16:creationId xmlns:a16="http://schemas.microsoft.com/office/drawing/2014/main" id="{870554EF-7AD0-4B55-9FFF-38E8FA108D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2" name="Isosceles Triangle 11">
              <a:extLst>
                <a:ext uri="{FF2B5EF4-FFF2-40B4-BE49-F238E27FC236}">
                  <a16:creationId xmlns:a16="http://schemas.microsoft.com/office/drawing/2014/main" id="{2CB215DE-9630-439F-A0A9-1D96839C5D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3" name="Rectangle 27">
              <a:extLst>
                <a:ext uri="{FF2B5EF4-FFF2-40B4-BE49-F238E27FC236}">
                  <a16:creationId xmlns:a16="http://schemas.microsoft.com/office/drawing/2014/main" id="{F73C83A3-9645-481D-A4C0-430939918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4" name="Rectangle 28">
              <a:extLst>
                <a:ext uri="{FF2B5EF4-FFF2-40B4-BE49-F238E27FC236}">
                  <a16:creationId xmlns:a16="http://schemas.microsoft.com/office/drawing/2014/main" id="{2FA98AB7-2E6E-4C28-BB73-33EA56364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5" name="Rectangle 29">
              <a:extLst>
                <a:ext uri="{FF2B5EF4-FFF2-40B4-BE49-F238E27FC236}">
                  <a16:creationId xmlns:a16="http://schemas.microsoft.com/office/drawing/2014/main" id="{C11A2791-813E-4B8A-BE6F-BF3F8979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Isosceles Triangle 15">
              <a:extLst>
                <a:ext uri="{FF2B5EF4-FFF2-40B4-BE49-F238E27FC236}">
                  <a16:creationId xmlns:a16="http://schemas.microsoft.com/office/drawing/2014/main" id="{6DFFDA6E-1AB0-456D-9AFE-6CA686043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7" name="Isosceles Triangle 16">
              <a:extLst>
                <a:ext uri="{FF2B5EF4-FFF2-40B4-BE49-F238E27FC236}">
                  <a16:creationId xmlns:a16="http://schemas.microsoft.com/office/drawing/2014/main" id="{3E3E1654-1512-4D06-9969-80D50078FB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grpSp>
      <p:sp useBgFill="1">
        <p:nvSpPr>
          <p:cNvPr id="19" name="Rectangle 18">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7"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9" name="Isosceles Triangle 28">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1"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3" name="Isosceles Triangle 32">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5" name="Freeform: Shape 34">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FC31997-2343-617F-7633-E9B7EF8EB86A}"/>
              </a:ext>
            </a:extLst>
          </p:cNvPr>
          <p:cNvSpPr>
            <a:spLocks noGrp="1"/>
          </p:cNvSpPr>
          <p:nvPr>
            <p:ph type="title"/>
          </p:nvPr>
        </p:nvSpPr>
        <p:spPr>
          <a:xfrm>
            <a:off x="4419136" y="1020871"/>
            <a:ext cx="6960759" cy="2849671"/>
          </a:xfrm>
        </p:spPr>
        <p:txBody>
          <a:bodyPr vert="horz" lIns="91440" tIns="45720" rIns="91440" bIns="45720" rtlCol="0" anchor="b">
            <a:normAutofit/>
          </a:bodyPr>
          <a:lstStyle/>
          <a:p>
            <a:r>
              <a:rPr lang="en-US" sz="6000">
                <a:solidFill>
                  <a:srgbClr val="FFFFFF"/>
                </a:solidFill>
              </a:rPr>
              <a:t>THANK YOU </a:t>
            </a:r>
          </a:p>
        </p:txBody>
      </p:sp>
      <p:sp>
        <p:nvSpPr>
          <p:cNvPr id="37" name="Isosceles Triangle 36">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319832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51A77F84-0236-AC52-F811-16F2629720E6}"/>
              </a:ext>
            </a:extLst>
          </p:cNvPr>
          <p:cNvSpPr>
            <a:spLocks noGrp="1"/>
          </p:cNvSpPr>
          <p:nvPr>
            <p:ph idx="1"/>
          </p:nvPr>
        </p:nvSpPr>
        <p:spPr>
          <a:xfrm>
            <a:off x="1333502" y="1152246"/>
            <a:ext cx="9550398" cy="4838701"/>
          </a:xfrm>
        </p:spPr>
        <p:txBody>
          <a:bodyPr>
            <a:normAutofit/>
          </a:bodyPr>
          <a:lstStyle/>
          <a:p>
            <a:r>
              <a:rPr lang="tr-TR" b="1" dirty="0"/>
              <a:t>OUR APPROACH TO ANALYZE SRS</a:t>
            </a:r>
          </a:p>
          <a:p>
            <a:pPr marL="457200" lvl="1" indent="0">
              <a:buNone/>
            </a:pPr>
            <a:r>
              <a:rPr lang="tr-TR" b="1" dirty="0"/>
              <a:t>To </a:t>
            </a:r>
            <a:r>
              <a:rPr lang="tr-TR" b="1" dirty="0" err="1"/>
              <a:t>analyze</a:t>
            </a:r>
            <a:r>
              <a:rPr lang="tr-TR" b="1" dirty="0"/>
              <a:t> </a:t>
            </a:r>
            <a:r>
              <a:rPr lang="tr-TR" dirty="0"/>
              <a:t>the </a:t>
            </a:r>
            <a:r>
              <a:rPr lang="tr-TR" b="1" dirty="0"/>
              <a:t>Plant Disease SRS</a:t>
            </a:r>
            <a:r>
              <a:rPr lang="tr-TR" dirty="0"/>
              <a:t> effectively, we used this </a:t>
            </a:r>
            <a:r>
              <a:rPr lang="tr-TR" dirty="0" err="1"/>
              <a:t>carefully</a:t>
            </a:r>
            <a:r>
              <a:rPr lang="tr-TR" dirty="0"/>
              <a:t> crafted prompt</a:t>
            </a:r>
            <a:endParaRPr lang="tr-TR" b="1" dirty="0"/>
          </a:p>
          <a:p>
            <a:pPr lvl="1"/>
            <a:endParaRPr lang="tr-TR" b="1" dirty="0"/>
          </a:p>
          <a:p>
            <a:r>
              <a:rPr lang="tr-TR" b="1" dirty="0"/>
              <a:t>INITIAL PROMPT </a:t>
            </a:r>
          </a:p>
          <a:p>
            <a:pPr marL="457200" lvl="1" indent="0" algn="just">
              <a:buNone/>
            </a:pPr>
            <a:r>
              <a:rPr lang="tr-TR" i="1" dirty="0"/>
              <a:t>As a project </a:t>
            </a:r>
            <a:r>
              <a:rPr lang="tr-TR" i="1" dirty="0" err="1"/>
              <a:t>manager</a:t>
            </a:r>
            <a:r>
              <a:rPr lang="tr-TR" i="1" dirty="0"/>
              <a:t> </a:t>
            </a:r>
            <a:r>
              <a:rPr lang="tr-TR" i="1" dirty="0" err="1"/>
              <a:t>analyzing</a:t>
            </a:r>
            <a:r>
              <a:rPr lang="tr-TR" i="1" dirty="0"/>
              <a:t> this SRS </a:t>
            </a:r>
            <a:r>
              <a:rPr lang="tr-TR" i="1" dirty="0" err="1"/>
              <a:t>document</a:t>
            </a:r>
            <a:r>
              <a:rPr lang="tr-TR" i="1" dirty="0"/>
              <a:t> in </a:t>
            </a:r>
            <a:r>
              <a:rPr lang="tr-TR" i="1" dirty="0" err="1"/>
              <a:t>detail</a:t>
            </a:r>
            <a:r>
              <a:rPr lang="tr-TR" i="1" dirty="0"/>
              <a:t>, </a:t>
            </a:r>
            <a:r>
              <a:rPr lang="tr-TR" i="1" dirty="0" err="1"/>
              <a:t>conduct</a:t>
            </a:r>
            <a:r>
              <a:rPr lang="tr-TR" i="1" dirty="0"/>
              <a:t> a section-by-section </a:t>
            </a:r>
            <a:r>
              <a:rPr lang="tr-TR" i="1" dirty="0" err="1"/>
              <a:t>review</a:t>
            </a:r>
            <a:r>
              <a:rPr lang="tr-TR" i="1" dirty="0"/>
              <a:t> starting with Section A, </a:t>
            </a:r>
            <a:r>
              <a:rPr lang="tr-TR" i="1" dirty="0" err="1"/>
              <a:t>followed</a:t>
            </a:r>
            <a:r>
              <a:rPr lang="tr-TR" i="1" dirty="0"/>
              <a:t> by A1. </a:t>
            </a:r>
            <a:r>
              <a:rPr lang="tr-TR" i="1" dirty="0" err="1"/>
              <a:t>Purpose</a:t>
            </a:r>
            <a:r>
              <a:rPr lang="tr-TR" i="1" dirty="0"/>
              <a:t>, and </a:t>
            </a:r>
            <a:r>
              <a:rPr lang="tr-TR" i="1" dirty="0" err="1"/>
              <a:t>so</a:t>
            </a:r>
            <a:r>
              <a:rPr lang="tr-TR" i="1" dirty="0"/>
              <a:t> on. Identify </a:t>
            </a:r>
            <a:r>
              <a:rPr lang="tr-TR" i="1" dirty="0" err="1"/>
              <a:t>any</a:t>
            </a:r>
            <a:r>
              <a:rPr lang="tr-TR" i="1" dirty="0"/>
              <a:t> </a:t>
            </a:r>
            <a:r>
              <a:rPr lang="tr-TR" i="1" dirty="0" err="1"/>
              <a:t>missing</a:t>
            </a:r>
            <a:r>
              <a:rPr lang="tr-TR" i="1" dirty="0"/>
              <a:t> </a:t>
            </a:r>
            <a:r>
              <a:rPr lang="tr-TR" i="1" dirty="0" err="1"/>
              <a:t>requirements</a:t>
            </a:r>
            <a:r>
              <a:rPr lang="tr-TR" i="1" dirty="0"/>
              <a:t>, </a:t>
            </a:r>
            <a:r>
              <a:rPr lang="tr-TR" i="1" dirty="0" err="1"/>
              <a:t>conflicting</a:t>
            </a:r>
            <a:r>
              <a:rPr lang="tr-TR" i="1" dirty="0"/>
              <a:t> </a:t>
            </a:r>
            <a:r>
              <a:rPr lang="tr-TR" i="1" dirty="0" err="1"/>
              <a:t>statements</a:t>
            </a:r>
            <a:r>
              <a:rPr lang="tr-TR" i="1" dirty="0"/>
              <a:t>, </a:t>
            </a:r>
            <a:r>
              <a:rPr lang="tr-TR" i="1" dirty="0" err="1"/>
              <a:t>ambiguous</a:t>
            </a:r>
            <a:r>
              <a:rPr lang="tr-TR" i="1" dirty="0"/>
              <a:t> </a:t>
            </a:r>
            <a:r>
              <a:rPr lang="tr-TR" i="1" dirty="0" err="1"/>
              <a:t>terms</a:t>
            </a:r>
            <a:r>
              <a:rPr lang="tr-TR" i="1" dirty="0"/>
              <a:t>, </a:t>
            </a:r>
            <a:r>
              <a:rPr lang="tr-TR" i="1" dirty="0" err="1"/>
              <a:t>missing</a:t>
            </a:r>
            <a:r>
              <a:rPr lang="tr-TR" i="1" dirty="0"/>
              <a:t> use </a:t>
            </a:r>
            <a:r>
              <a:rPr lang="tr-TR" i="1" dirty="0" err="1"/>
              <a:t>cases</a:t>
            </a:r>
            <a:r>
              <a:rPr lang="tr-TR" i="1" dirty="0"/>
              <a:t>, </a:t>
            </a:r>
            <a:r>
              <a:rPr lang="tr-TR" i="1" dirty="0" err="1"/>
              <a:t>incorrect</a:t>
            </a:r>
            <a:r>
              <a:rPr lang="tr-TR" i="1" dirty="0"/>
              <a:t> UML </a:t>
            </a:r>
            <a:r>
              <a:rPr lang="tr-TR" i="1" dirty="0" err="1"/>
              <a:t>diagrams</a:t>
            </a:r>
            <a:r>
              <a:rPr lang="tr-TR" i="1" dirty="0"/>
              <a:t>, </a:t>
            </a:r>
            <a:r>
              <a:rPr lang="tr-TR" i="1" dirty="0" err="1"/>
              <a:t>logical</a:t>
            </a:r>
            <a:r>
              <a:rPr lang="tr-TR" i="1" dirty="0"/>
              <a:t> </a:t>
            </a:r>
            <a:r>
              <a:rPr lang="tr-TR" i="1" dirty="0" err="1"/>
              <a:t>inconsistencies</a:t>
            </a:r>
            <a:r>
              <a:rPr lang="tr-TR" i="1" dirty="0"/>
              <a:t>, </a:t>
            </a:r>
            <a:r>
              <a:rPr lang="tr-TR" i="1" dirty="0" err="1"/>
              <a:t>or</a:t>
            </a:r>
            <a:r>
              <a:rPr lang="tr-TR" i="1" dirty="0"/>
              <a:t> </a:t>
            </a:r>
            <a:r>
              <a:rPr lang="tr-TR" i="1" dirty="0" err="1"/>
              <a:t>technical</a:t>
            </a:r>
            <a:r>
              <a:rPr lang="tr-TR" i="1" dirty="0"/>
              <a:t> </a:t>
            </a:r>
            <a:r>
              <a:rPr lang="tr-TR" i="1" dirty="0" err="1"/>
              <a:t>inaccuracies</a:t>
            </a:r>
            <a:r>
              <a:rPr lang="tr-TR" i="1" dirty="0"/>
              <a:t>. For each section, </a:t>
            </a:r>
            <a:r>
              <a:rPr lang="tr-TR" i="1" dirty="0" err="1"/>
              <a:t>present</a:t>
            </a:r>
            <a:r>
              <a:rPr lang="tr-TR" i="1" dirty="0"/>
              <a:t> </a:t>
            </a:r>
            <a:r>
              <a:rPr lang="tr-TR" i="1" dirty="0" err="1"/>
              <a:t>your</a:t>
            </a:r>
            <a:r>
              <a:rPr lang="tr-TR" i="1" dirty="0"/>
              <a:t> </a:t>
            </a:r>
            <a:r>
              <a:rPr lang="tr-TR" i="1" dirty="0" err="1"/>
              <a:t>findings</a:t>
            </a:r>
            <a:r>
              <a:rPr lang="tr-TR" i="1" dirty="0"/>
              <a:t> by </a:t>
            </a:r>
            <a:r>
              <a:rPr lang="tr-TR" i="1" dirty="0" err="1"/>
              <a:t>showing</a:t>
            </a:r>
            <a:r>
              <a:rPr lang="tr-TR" i="1" dirty="0"/>
              <a:t> the </a:t>
            </a:r>
            <a:r>
              <a:rPr lang="tr-TR" i="1" dirty="0" err="1"/>
              <a:t>exact</a:t>
            </a:r>
            <a:r>
              <a:rPr lang="tr-TR" i="1" dirty="0"/>
              <a:t> </a:t>
            </a:r>
            <a:r>
              <a:rPr lang="tr-TR" i="1" dirty="0" err="1"/>
              <a:t>sentence</a:t>
            </a:r>
            <a:r>
              <a:rPr lang="tr-TR" i="1" dirty="0"/>
              <a:t> </a:t>
            </a:r>
            <a:r>
              <a:rPr lang="tr-TR" i="1" dirty="0" err="1"/>
              <a:t>from</a:t>
            </a:r>
            <a:r>
              <a:rPr lang="tr-TR" i="1" dirty="0"/>
              <a:t> the SRS </a:t>
            </a:r>
            <a:r>
              <a:rPr lang="tr-TR" i="1" dirty="0" err="1"/>
              <a:t>document</a:t>
            </a:r>
            <a:r>
              <a:rPr lang="tr-TR" i="1" dirty="0"/>
              <a:t> and </a:t>
            </a:r>
            <a:r>
              <a:rPr lang="tr-TR" i="1" dirty="0" err="1"/>
              <a:t>clearly</a:t>
            </a:r>
            <a:r>
              <a:rPr lang="tr-TR" i="1" dirty="0"/>
              <a:t> </a:t>
            </a:r>
            <a:r>
              <a:rPr lang="tr-TR" i="1" dirty="0" err="1"/>
              <a:t>explaining</a:t>
            </a:r>
            <a:r>
              <a:rPr lang="tr-TR" i="1" dirty="0"/>
              <a:t> the identified problem </a:t>
            </a:r>
            <a:r>
              <a:rPr lang="tr-TR" i="1" dirty="0" err="1"/>
              <a:t>along</a:t>
            </a:r>
            <a:r>
              <a:rPr lang="tr-TR" i="1" dirty="0"/>
              <a:t> with the reasoning </a:t>
            </a:r>
            <a:r>
              <a:rPr lang="tr-TR" i="1" dirty="0" err="1"/>
              <a:t>behind</a:t>
            </a:r>
            <a:r>
              <a:rPr lang="tr-TR" i="1" dirty="0"/>
              <a:t> it. Do not </a:t>
            </a:r>
            <a:r>
              <a:rPr lang="tr-TR" i="1" dirty="0" err="1"/>
              <a:t>change</a:t>
            </a:r>
            <a:r>
              <a:rPr lang="tr-TR" i="1" dirty="0"/>
              <a:t> the original text in the SRS. </a:t>
            </a:r>
            <a:r>
              <a:rPr lang="tr-TR" i="1" dirty="0" err="1"/>
              <a:t>Wait</a:t>
            </a:r>
            <a:r>
              <a:rPr lang="tr-TR" i="1" dirty="0"/>
              <a:t> for </a:t>
            </a:r>
            <a:r>
              <a:rPr lang="tr-TR" i="1" dirty="0" err="1"/>
              <a:t>my</a:t>
            </a:r>
            <a:r>
              <a:rPr lang="tr-TR" i="1" dirty="0"/>
              <a:t> approval before proceeding to the next section.</a:t>
            </a:r>
          </a:p>
          <a:p>
            <a:pPr marL="457200" lvl="1" indent="0" algn="just">
              <a:buNone/>
            </a:pPr>
            <a:endParaRPr lang="tr-TR" i="1" dirty="0"/>
          </a:p>
          <a:p>
            <a:r>
              <a:rPr lang="tr-TR" b="1" dirty="0"/>
              <a:t>ITERATIVE PROMPTS</a:t>
            </a:r>
          </a:p>
          <a:p>
            <a:pPr marL="457200" lvl="1" indent="0">
              <a:buNone/>
            </a:pPr>
            <a:r>
              <a:rPr lang="tr-TR" i="1" dirty="0" err="1"/>
              <a:t>move</a:t>
            </a:r>
            <a:r>
              <a:rPr lang="tr-TR" i="1" dirty="0"/>
              <a:t> to X section </a:t>
            </a:r>
          </a:p>
          <a:p>
            <a:endParaRPr lang="tr-TR"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 name="Başlık 1">
            <a:extLst>
              <a:ext uri="{FF2B5EF4-FFF2-40B4-BE49-F238E27FC236}">
                <a16:creationId xmlns:a16="http://schemas.microsoft.com/office/drawing/2014/main" id="{E9CC5CC7-FE9B-D448-1762-7BA55CF19FF7}"/>
              </a:ext>
            </a:extLst>
          </p:cNvPr>
          <p:cNvSpPr>
            <a:spLocks noGrp="1"/>
          </p:cNvSpPr>
          <p:nvPr>
            <p:ph type="title"/>
          </p:nvPr>
        </p:nvSpPr>
        <p:spPr>
          <a:xfrm>
            <a:off x="842597" y="156238"/>
            <a:ext cx="5450357" cy="903128"/>
          </a:xfrm>
        </p:spPr>
        <p:txBody>
          <a:bodyPr>
            <a:normAutofit fontScale="90000"/>
          </a:bodyPr>
          <a:lstStyle/>
          <a:p>
            <a:r>
              <a:rPr lang="tr-TR"/>
              <a:t>SRS Review and Corrections</a:t>
            </a:r>
            <a:br>
              <a:rPr lang="tr-TR"/>
            </a:br>
            <a:endParaRPr lang="tr-TR"/>
          </a:p>
        </p:txBody>
      </p:sp>
    </p:spTree>
    <p:extLst>
      <p:ext uri="{BB962C8B-B14F-4D97-AF65-F5344CB8AC3E}">
        <p14:creationId xmlns:p14="http://schemas.microsoft.com/office/powerpoint/2010/main" val="3507945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5A02C6-E6A1-3C35-C121-5B4134358E1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E5909EB-BB8B-1492-844E-D6495D93DEB3}"/>
              </a:ext>
            </a:extLst>
          </p:cNvPr>
          <p:cNvSpPr>
            <a:spLocks noGrp="1"/>
          </p:cNvSpPr>
          <p:nvPr>
            <p:ph type="title"/>
          </p:nvPr>
        </p:nvSpPr>
        <p:spPr>
          <a:xfrm>
            <a:off x="842597" y="156238"/>
            <a:ext cx="5450357" cy="1320800"/>
          </a:xfrm>
        </p:spPr>
        <p:txBody>
          <a:bodyPr>
            <a:normAutofit fontScale="90000"/>
          </a:bodyPr>
          <a:lstStyle/>
          <a:p>
            <a:r>
              <a:rPr lang="tr-TR"/>
              <a:t>SRS Review and Corrections</a:t>
            </a:r>
            <a:br>
              <a:rPr lang="tr-TR"/>
            </a:br>
            <a:endParaRPr lang="tr-T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854FB60B-A179-4B13-EA70-906581CF11C0}"/>
              </a:ext>
            </a:extLst>
          </p:cNvPr>
          <p:cNvSpPr>
            <a:spLocks noGrp="1"/>
          </p:cNvSpPr>
          <p:nvPr>
            <p:ph idx="1"/>
          </p:nvPr>
        </p:nvSpPr>
        <p:spPr>
          <a:xfrm>
            <a:off x="650631" y="1191846"/>
            <a:ext cx="5802595" cy="5145454"/>
          </a:xfrm>
        </p:spPr>
        <p:txBody>
          <a:bodyPr>
            <a:normAutofit/>
          </a:bodyPr>
          <a:lstStyle/>
          <a:p>
            <a:pPr>
              <a:lnSpc>
                <a:spcPct val="90000"/>
              </a:lnSpc>
            </a:pPr>
            <a:r>
              <a:rPr lang="tr-TR" sz="1600" b="1" dirty="0"/>
              <a:t>GPTs RESPONSE:</a:t>
            </a:r>
          </a:p>
          <a:p>
            <a:pPr marL="457200" lvl="1" indent="0">
              <a:lnSpc>
                <a:spcPct val="90000"/>
              </a:lnSpc>
              <a:buNone/>
            </a:pPr>
            <a:r>
              <a:rPr lang="tr-TR" sz="1400" dirty="0"/>
              <a:t>Using the </a:t>
            </a:r>
            <a:r>
              <a:rPr lang="tr-TR" sz="1400" dirty="0" err="1"/>
              <a:t>provided</a:t>
            </a:r>
            <a:r>
              <a:rPr lang="tr-TR" sz="1400" dirty="0"/>
              <a:t> prompt, GPT analyzed the Plant Disease SRS </a:t>
            </a:r>
            <a:r>
              <a:rPr lang="tr-TR" sz="1400" dirty="0" err="1"/>
              <a:t>document</a:t>
            </a:r>
            <a:r>
              <a:rPr lang="tr-TR" sz="1400" dirty="0"/>
              <a:t> section by section, </a:t>
            </a:r>
            <a:r>
              <a:rPr lang="tr-TR" sz="1400" dirty="0" err="1"/>
              <a:t>delivering</a:t>
            </a:r>
            <a:r>
              <a:rPr lang="tr-TR" sz="1400" dirty="0"/>
              <a:t> a </a:t>
            </a:r>
            <a:r>
              <a:rPr lang="tr-TR" sz="1400" dirty="0" err="1"/>
              <a:t>detailed</a:t>
            </a:r>
            <a:r>
              <a:rPr lang="tr-TR" sz="1400" dirty="0"/>
              <a:t> and </a:t>
            </a:r>
            <a:r>
              <a:rPr lang="tr-TR" sz="1400" dirty="0" err="1"/>
              <a:t>structured</a:t>
            </a:r>
            <a:r>
              <a:rPr lang="tr-TR" sz="1400" dirty="0"/>
              <a:t> </a:t>
            </a:r>
            <a:r>
              <a:rPr lang="tr-TR" sz="1400" dirty="0" err="1"/>
              <a:t>review</a:t>
            </a:r>
            <a:r>
              <a:rPr lang="tr-TR" sz="1400" dirty="0"/>
              <a:t>. The analysis identified </a:t>
            </a:r>
            <a:r>
              <a:rPr lang="tr-TR" sz="1400" dirty="0" err="1"/>
              <a:t>key</a:t>
            </a:r>
            <a:r>
              <a:rPr lang="tr-TR" sz="1400" dirty="0"/>
              <a:t> issues </a:t>
            </a:r>
            <a:r>
              <a:rPr lang="tr-TR" sz="1400" dirty="0" err="1"/>
              <a:t>along</a:t>
            </a:r>
            <a:r>
              <a:rPr lang="tr-TR" sz="1400" dirty="0"/>
              <a:t> with their reasoning for each section.</a:t>
            </a:r>
          </a:p>
          <a:p>
            <a:r>
              <a:rPr lang="tr-TR" sz="1600" b="1" dirty="0"/>
              <a:t>Next </a:t>
            </a:r>
            <a:r>
              <a:rPr lang="tr-TR" sz="1600" b="1" dirty="0" err="1"/>
              <a:t>Steps</a:t>
            </a:r>
            <a:r>
              <a:rPr lang="tr-TR" sz="1600" dirty="0"/>
              <a:t>:</a:t>
            </a:r>
          </a:p>
          <a:p>
            <a:pPr marL="457200" lvl="1" indent="0">
              <a:buNone/>
            </a:pPr>
            <a:r>
              <a:rPr lang="tr-TR" sz="1400" dirty="0"/>
              <a:t>We </a:t>
            </a:r>
            <a:r>
              <a:rPr lang="tr-TR" sz="1400" dirty="0" err="1"/>
              <a:t>will</a:t>
            </a:r>
            <a:r>
              <a:rPr lang="tr-TR" sz="1400" dirty="0"/>
              <a:t> use these </a:t>
            </a:r>
            <a:r>
              <a:rPr lang="tr-TR" sz="1400" dirty="0" err="1"/>
              <a:t>insights</a:t>
            </a:r>
            <a:r>
              <a:rPr lang="tr-TR" sz="1400" dirty="0"/>
              <a:t> and </a:t>
            </a:r>
            <a:r>
              <a:rPr lang="tr-TR" sz="1400" dirty="0" err="1"/>
              <a:t>findings</a:t>
            </a:r>
            <a:r>
              <a:rPr lang="tr-TR" sz="1400" dirty="0"/>
              <a:t> to correct the SRS and </a:t>
            </a:r>
            <a:r>
              <a:rPr lang="tr-TR" sz="1400" dirty="0" err="1"/>
              <a:t>ensure</a:t>
            </a:r>
            <a:r>
              <a:rPr lang="tr-TR" sz="1400" dirty="0"/>
              <a:t> that the </a:t>
            </a:r>
            <a:r>
              <a:rPr lang="tr-TR" sz="1400" dirty="0" err="1"/>
              <a:t>document</a:t>
            </a:r>
            <a:r>
              <a:rPr lang="tr-TR" sz="1400" dirty="0"/>
              <a:t> is </a:t>
            </a:r>
            <a:r>
              <a:rPr lang="tr-TR" sz="1400" dirty="0" err="1"/>
              <a:t>clear</a:t>
            </a:r>
            <a:r>
              <a:rPr lang="tr-TR" sz="1400" dirty="0"/>
              <a:t>, </a:t>
            </a:r>
            <a:r>
              <a:rPr lang="tr-TR" sz="1400" dirty="0" err="1"/>
              <a:t>consistent</a:t>
            </a:r>
            <a:r>
              <a:rPr lang="tr-TR" sz="1400" dirty="0"/>
              <a:t>, and </a:t>
            </a:r>
            <a:r>
              <a:rPr lang="tr-TR" sz="1400" dirty="0" err="1"/>
              <a:t>complete</a:t>
            </a:r>
            <a:r>
              <a:rPr lang="tr-TR" sz="1400" dirty="0"/>
              <a:t>.</a:t>
            </a:r>
          </a:p>
          <a:p>
            <a:pPr>
              <a:lnSpc>
                <a:spcPct val="90000"/>
              </a:lnSpc>
            </a:pPr>
            <a:endParaRPr lang="tr-TR" sz="1500" dirty="0"/>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pic>
        <p:nvPicPr>
          <p:cNvPr id="5" name="Resim 4" descr="metin, mektup, harf, yazı tipi, kağıt içeren bir resim&#10;&#10;Açıklama otomatik olarak oluşturuldu">
            <a:extLst>
              <a:ext uri="{FF2B5EF4-FFF2-40B4-BE49-F238E27FC236}">
                <a16:creationId xmlns:a16="http://schemas.microsoft.com/office/drawing/2014/main" id="{F2B47BE3-F52D-4C7A-055D-BE0562A45BEA}"/>
              </a:ext>
            </a:extLst>
          </p:cNvPr>
          <p:cNvPicPr>
            <a:picLocks noChangeAspect="1"/>
          </p:cNvPicPr>
          <p:nvPr/>
        </p:nvPicPr>
        <p:blipFill>
          <a:blip r:embed="rId2"/>
          <a:stretch>
            <a:fillRect/>
          </a:stretch>
        </p:blipFill>
        <p:spPr>
          <a:xfrm>
            <a:off x="6453226" y="0"/>
            <a:ext cx="5738774" cy="6858000"/>
          </a:xfrm>
          <a:prstGeom prst="rect">
            <a:avLst/>
          </a:prstGeom>
        </p:spPr>
      </p:pic>
    </p:spTree>
    <p:extLst>
      <p:ext uri="{BB962C8B-B14F-4D97-AF65-F5344CB8AC3E}">
        <p14:creationId xmlns:p14="http://schemas.microsoft.com/office/powerpoint/2010/main" val="951471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1EE35A3-F926-603C-F86B-228BFF23A3C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FAA29064-968F-96C0-1134-DC751E07DE8C}"/>
              </a:ext>
            </a:extLst>
          </p:cNvPr>
          <p:cNvSpPr>
            <a:spLocks noGrp="1"/>
          </p:cNvSpPr>
          <p:nvPr>
            <p:ph idx="1"/>
          </p:nvPr>
        </p:nvSpPr>
        <p:spPr>
          <a:xfrm>
            <a:off x="1333501" y="1014761"/>
            <a:ext cx="9851171" cy="5263376"/>
          </a:xfrm>
        </p:spPr>
        <p:txBody>
          <a:bodyPr>
            <a:normAutofit/>
          </a:bodyPr>
          <a:lstStyle/>
          <a:p>
            <a:r>
              <a:rPr lang="tr-TR" b="1"/>
              <a:t>OUR</a:t>
            </a:r>
            <a:r>
              <a:rPr lang="tr-TR"/>
              <a:t> </a:t>
            </a:r>
            <a:r>
              <a:rPr lang="tr-TR" b="1"/>
              <a:t>APPROACH TO CORRECTING THE SRS</a:t>
            </a:r>
          </a:p>
          <a:p>
            <a:pPr marL="457200" lvl="1" indent="0">
              <a:buNone/>
            </a:pPr>
            <a:r>
              <a:rPr lang="tr-TR"/>
              <a:t>To effectively correct the </a:t>
            </a:r>
            <a:r>
              <a:rPr lang="tr-TR" b="1"/>
              <a:t>Plant Disease SRS</a:t>
            </a:r>
            <a:r>
              <a:rPr lang="tr-TR"/>
              <a:t>, we analyzed each section systematically using GPT’s responses. Based on the identified issues and their reasoning, we crafted a tailored prompt to rewrite the problematic sections of the SRS.</a:t>
            </a:r>
            <a:endParaRPr lang="tr-TR" b="1"/>
          </a:p>
          <a:p>
            <a:pPr lvl="1"/>
            <a:endParaRPr lang="tr-TR" b="1"/>
          </a:p>
          <a:p>
            <a:r>
              <a:rPr lang="tr-TR" b="1"/>
              <a:t>PROMPT FOR CORRECTING THE SRS </a:t>
            </a:r>
          </a:p>
          <a:p>
            <a:pPr marL="457200" lvl="1" indent="0" algn="just">
              <a:buNone/>
            </a:pPr>
            <a:r>
              <a:rPr lang="tr-TR" i="1"/>
              <a:t>Rewrite the original text with the corrected text accordingly.</a:t>
            </a:r>
          </a:p>
          <a:p>
            <a:pPr marL="457200" lvl="1" indent="0" algn="just">
              <a:buNone/>
            </a:pPr>
            <a:br>
              <a:rPr lang="tr-TR" i="1"/>
            </a:br>
            <a:endParaRPr lang="tr-TR" i="1"/>
          </a:p>
          <a:p>
            <a:r>
              <a:rPr lang="tr-TR" b="1"/>
              <a:t>ITERATIVE PROMPTS</a:t>
            </a:r>
          </a:p>
          <a:p>
            <a:pPr marL="457200" lvl="1" indent="0">
              <a:buNone/>
            </a:pPr>
            <a:r>
              <a:rPr lang="tr-TR"/>
              <a:t>There was no need for additional iterative prompts. We relied on GPT’s responses to address the issues and applied the correction prompt directly for rewriting the SRS.</a:t>
            </a:r>
            <a:endParaRPr lang="tr-TR" b="1"/>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7" name="Başlık 1">
            <a:extLst>
              <a:ext uri="{FF2B5EF4-FFF2-40B4-BE49-F238E27FC236}">
                <a16:creationId xmlns:a16="http://schemas.microsoft.com/office/drawing/2014/main" id="{BEFC9216-D22D-F436-4C03-1C6B7F9CDA3F}"/>
              </a:ext>
            </a:extLst>
          </p:cNvPr>
          <p:cNvSpPr>
            <a:spLocks noGrp="1"/>
          </p:cNvSpPr>
          <p:nvPr>
            <p:ph type="title"/>
          </p:nvPr>
        </p:nvSpPr>
        <p:spPr>
          <a:xfrm>
            <a:off x="842597" y="156238"/>
            <a:ext cx="5450357" cy="858523"/>
          </a:xfrm>
        </p:spPr>
        <p:txBody>
          <a:bodyPr>
            <a:normAutofit fontScale="90000"/>
          </a:bodyPr>
          <a:lstStyle/>
          <a:p>
            <a:r>
              <a:rPr lang="tr-TR"/>
              <a:t>SRS Review and Corrections</a:t>
            </a:r>
            <a:br>
              <a:rPr lang="tr-TR"/>
            </a:br>
            <a:endParaRPr lang="tr-TR"/>
          </a:p>
        </p:txBody>
      </p:sp>
    </p:spTree>
    <p:extLst>
      <p:ext uri="{BB962C8B-B14F-4D97-AF65-F5344CB8AC3E}">
        <p14:creationId xmlns:p14="http://schemas.microsoft.com/office/powerpoint/2010/main" val="45064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56CF465-CB69-0704-AAC8-EE918DEF2D8B}"/>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Isosceles Triangle 15">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pic>
        <p:nvPicPr>
          <p:cNvPr id="9" name="İçerik Yer Tutucusu 8" descr="metin, ekran görüntüsü, yazı tipi, sayı, numara içeren bir resim&#10;&#10;Açıklama otomatik olarak oluşturuldu">
            <a:extLst>
              <a:ext uri="{FF2B5EF4-FFF2-40B4-BE49-F238E27FC236}">
                <a16:creationId xmlns:a16="http://schemas.microsoft.com/office/drawing/2014/main" id="{7AE01E7C-8B40-EC10-2877-7B9F6E4006B2}"/>
              </a:ext>
            </a:extLst>
          </p:cNvPr>
          <p:cNvPicPr>
            <a:picLocks noGrp="1" noChangeAspect="1"/>
          </p:cNvPicPr>
          <p:nvPr>
            <p:ph idx="1"/>
          </p:nvPr>
        </p:nvPicPr>
        <p:blipFill>
          <a:blip r:embed="rId2"/>
          <a:srcRect l="7879" r="1876" b="2676"/>
          <a:stretch/>
        </p:blipFill>
        <p:spPr>
          <a:xfrm>
            <a:off x="6083300" y="1191846"/>
            <a:ext cx="6108700" cy="3695700"/>
          </a:xfrm>
        </p:spPr>
      </p:pic>
      <p:sp>
        <p:nvSpPr>
          <p:cNvPr id="5" name="Başlık 1">
            <a:extLst>
              <a:ext uri="{FF2B5EF4-FFF2-40B4-BE49-F238E27FC236}">
                <a16:creationId xmlns:a16="http://schemas.microsoft.com/office/drawing/2014/main" id="{F4393316-9459-C917-A371-29EEF08A618F}"/>
              </a:ext>
            </a:extLst>
          </p:cNvPr>
          <p:cNvSpPr>
            <a:spLocks noGrp="1"/>
          </p:cNvSpPr>
          <p:nvPr>
            <p:ph type="title"/>
          </p:nvPr>
        </p:nvSpPr>
        <p:spPr>
          <a:xfrm>
            <a:off x="842597" y="156238"/>
            <a:ext cx="5450357" cy="1012162"/>
          </a:xfrm>
        </p:spPr>
        <p:txBody>
          <a:bodyPr>
            <a:normAutofit fontScale="90000"/>
          </a:bodyPr>
          <a:lstStyle/>
          <a:p>
            <a:r>
              <a:rPr lang="tr-TR"/>
              <a:t>SRS Review and Corrections</a:t>
            </a:r>
            <a:br>
              <a:rPr lang="tr-TR"/>
            </a:br>
            <a:endParaRPr lang="tr-TR"/>
          </a:p>
        </p:txBody>
      </p:sp>
      <p:sp>
        <p:nvSpPr>
          <p:cNvPr id="11" name="İçerik Yer Tutucusu 2">
            <a:extLst>
              <a:ext uri="{FF2B5EF4-FFF2-40B4-BE49-F238E27FC236}">
                <a16:creationId xmlns:a16="http://schemas.microsoft.com/office/drawing/2014/main" id="{6BD88ACC-5794-29E1-52D7-5CA43E202C06}"/>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r>
              <a:rPr lang="tr-TR" sz="1600" b="1" dirty="0"/>
              <a:t>GPTs RESPONSE:</a:t>
            </a:r>
          </a:p>
          <a:p>
            <a:pPr marL="457200" lvl="1" indent="0">
              <a:lnSpc>
                <a:spcPct val="90000"/>
              </a:lnSpc>
              <a:buNone/>
            </a:pPr>
            <a:r>
              <a:rPr lang="tr-TR" sz="1400" dirty="0"/>
              <a:t>GPT </a:t>
            </a:r>
            <a:r>
              <a:rPr lang="tr-TR" sz="1400" dirty="0" err="1"/>
              <a:t>provided</a:t>
            </a:r>
            <a:r>
              <a:rPr lang="tr-TR" sz="1400" dirty="0"/>
              <a:t> a corrected </a:t>
            </a:r>
            <a:r>
              <a:rPr lang="tr-TR" sz="1400" dirty="0" err="1"/>
              <a:t>version</a:t>
            </a:r>
            <a:r>
              <a:rPr lang="tr-TR" sz="1400" dirty="0"/>
              <a:t> of each section, </a:t>
            </a:r>
            <a:r>
              <a:rPr lang="tr-TR" sz="1400" dirty="0" err="1"/>
              <a:t>helping</a:t>
            </a:r>
            <a:r>
              <a:rPr lang="tr-TR" sz="1400" dirty="0"/>
              <a:t> us address </a:t>
            </a:r>
            <a:r>
              <a:rPr lang="tr-TR" sz="1400" dirty="0" err="1"/>
              <a:t>key</a:t>
            </a:r>
            <a:r>
              <a:rPr lang="tr-TR" sz="1400" dirty="0"/>
              <a:t> issues in the </a:t>
            </a:r>
            <a:r>
              <a:rPr lang="tr-TR" sz="1400" b="1" dirty="0"/>
              <a:t>Plant Disease SRS</a:t>
            </a:r>
            <a:r>
              <a:rPr lang="tr-TR" sz="1400" dirty="0"/>
              <a:t>. </a:t>
            </a:r>
            <a:r>
              <a:rPr lang="tr-TR" sz="1400" dirty="0" err="1"/>
              <a:t>However</a:t>
            </a:r>
            <a:r>
              <a:rPr lang="tr-TR" sz="1400" dirty="0"/>
              <a:t>, the responses </a:t>
            </a:r>
            <a:r>
              <a:rPr lang="tr-TR" sz="1400" dirty="0" err="1"/>
              <a:t>were</a:t>
            </a:r>
            <a:r>
              <a:rPr lang="tr-TR" sz="1400" dirty="0"/>
              <a:t> not </a:t>
            </a:r>
            <a:r>
              <a:rPr lang="tr-TR" sz="1400" dirty="0" err="1"/>
              <a:t>always</a:t>
            </a:r>
            <a:r>
              <a:rPr lang="tr-TR" sz="1400" dirty="0"/>
              <a:t> perfect. </a:t>
            </a:r>
            <a:r>
              <a:rPr lang="tr-TR" sz="1400" dirty="0" err="1"/>
              <a:t>While</a:t>
            </a:r>
            <a:r>
              <a:rPr lang="tr-TR" sz="1400" dirty="0"/>
              <a:t> </a:t>
            </a:r>
            <a:r>
              <a:rPr lang="tr-TR" sz="1400" dirty="0" err="1"/>
              <a:t>analyzing</a:t>
            </a:r>
            <a:r>
              <a:rPr lang="tr-TR" sz="1400" dirty="0"/>
              <a:t> </a:t>
            </a:r>
            <a:r>
              <a:rPr lang="tr-TR" sz="1400" dirty="0" err="1"/>
              <a:t>subsequent</a:t>
            </a:r>
            <a:r>
              <a:rPr lang="tr-TR" sz="1400" dirty="0"/>
              <a:t> sections, we </a:t>
            </a:r>
            <a:r>
              <a:rPr lang="tr-TR" sz="1400" dirty="0" err="1"/>
              <a:t>noticed</a:t>
            </a:r>
            <a:r>
              <a:rPr lang="tr-TR" sz="1400" dirty="0"/>
              <a:t> that GPT </a:t>
            </a:r>
            <a:r>
              <a:rPr lang="tr-TR" sz="1400" dirty="0" err="1"/>
              <a:t>occasionally</a:t>
            </a:r>
            <a:r>
              <a:rPr lang="tr-TR" sz="1400" dirty="0"/>
              <a:t> used </a:t>
            </a:r>
            <a:r>
              <a:rPr lang="tr-TR" sz="1400" dirty="0" err="1"/>
              <a:t>vague</a:t>
            </a:r>
            <a:r>
              <a:rPr lang="tr-TR" sz="1400" dirty="0"/>
              <a:t> </a:t>
            </a:r>
            <a:r>
              <a:rPr lang="tr-TR" sz="1400" dirty="0" err="1"/>
              <a:t>terms</a:t>
            </a:r>
            <a:r>
              <a:rPr lang="tr-TR" sz="1400" dirty="0"/>
              <a:t> </a:t>
            </a:r>
            <a:r>
              <a:rPr lang="tr-TR" sz="1400" dirty="0" err="1"/>
              <a:t>or</a:t>
            </a:r>
            <a:r>
              <a:rPr lang="tr-TR" sz="1400" dirty="0"/>
              <a:t> </a:t>
            </a:r>
            <a:r>
              <a:rPr lang="tr-TR" sz="1400" dirty="0" err="1"/>
              <a:t>redundant</a:t>
            </a:r>
            <a:r>
              <a:rPr lang="tr-TR" sz="1400" dirty="0"/>
              <a:t> </a:t>
            </a:r>
            <a:r>
              <a:rPr lang="tr-TR" sz="1400" dirty="0" err="1"/>
              <a:t>phrases</a:t>
            </a:r>
            <a:r>
              <a:rPr lang="tr-TR" sz="1400" dirty="0"/>
              <a:t> (</a:t>
            </a:r>
            <a:r>
              <a:rPr lang="tr-TR" sz="1400" dirty="0" err="1"/>
              <a:t>e.g</a:t>
            </a:r>
            <a:r>
              <a:rPr lang="tr-TR" sz="1400" dirty="0"/>
              <a:t>., "</a:t>
            </a:r>
            <a:r>
              <a:rPr lang="tr-TR" sz="1400" dirty="0" err="1"/>
              <a:t>such</a:t>
            </a:r>
            <a:r>
              <a:rPr lang="tr-TR" sz="1400" dirty="0"/>
              <a:t> as," "</a:t>
            </a:r>
            <a:r>
              <a:rPr lang="tr-TR" sz="1400" dirty="0" err="1"/>
              <a:t>like</a:t>
            </a:r>
            <a:r>
              <a:rPr lang="tr-TR" sz="1400" dirty="0"/>
              <a:t> that"). This </a:t>
            </a:r>
            <a:r>
              <a:rPr lang="tr-TR" sz="1400" dirty="0" err="1"/>
              <a:t>required</a:t>
            </a:r>
            <a:r>
              <a:rPr lang="tr-TR" sz="1400" dirty="0"/>
              <a:t> </a:t>
            </a:r>
            <a:r>
              <a:rPr lang="tr-TR" sz="1400" dirty="0" err="1"/>
              <a:t>careful</a:t>
            </a:r>
            <a:r>
              <a:rPr lang="tr-TR" sz="1400" dirty="0"/>
              <a:t> </a:t>
            </a:r>
            <a:r>
              <a:rPr lang="tr-TR" sz="1400" dirty="0" err="1"/>
              <a:t>review</a:t>
            </a:r>
            <a:r>
              <a:rPr lang="tr-TR" sz="1400" dirty="0"/>
              <a:t> and additional </a:t>
            </a:r>
            <a:r>
              <a:rPr lang="tr-TR" sz="1400" dirty="0" err="1"/>
              <a:t>refinement</a:t>
            </a:r>
            <a:r>
              <a:rPr lang="tr-TR" sz="1400" dirty="0"/>
              <a:t> on </a:t>
            </a:r>
            <a:r>
              <a:rPr lang="tr-TR" sz="1400" dirty="0" err="1"/>
              <a:t>our</a:t>
            </a:r>
            <a:r>
              <a:rPr lang="tr-TR" sz="1400" dirty="0"/>
              <a:t> </a:t>
            </a:r>
            <a:r>
              <a:rPr lang="tr-TR" sz="1400" dirty="0" err="1"/>
              <a:t>part</a:t>
            </a:r>
            <a:r>
              <a:rPr lang="tr-TR" sz="1400" dirty="0"/>
              <a:t>.</a:t>
            </a:r>
            <a:br>
              <a:rPr lang="tr-TR" sz="1400" dirty="0"/>
            </a:br>
            <a:endParaRPr lang="tr-TR" sz="1400" b="1" dirty="0"/>
          </a:p>
        </p:txBody>
      </p:sp>
    </p:spTree>
    <p:extLst>
      <p:ext uri="{BB962C8B-B14F-4D97-AF65-F5344CB8AC3E}">
        <p14:creationId xmlns:p14="http://schemas.microsoft.com/office/powerpoint/2010/main" val="3918348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E269E0-8D67-E874-4D37-D6739A3DF053}"/>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6BEFAA2-D127-F13B-997A-B53779417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CDCC5CD6-8FBA-8149-CC9F-A08C6CD26C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Isosceles Triangle 15">
            <a:extLst>
              <a:ext uri="{FF2B5EF4-FFF2-40B4-BE49-F238E27FC236}">
                <a16:creationId xmlns:a16="http://schemas.microsoft.com/office/drawing/2014/main" id="{1F99FF5F-30AD-B1A9-0EF8-C886E8D574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1" name="İçerik Yer Tutucusu 2">
            <a:extLst>
              <a:ext uri="{FF2B5EF4-FFF2-40B4-BE49-F238E27FC236}">
                <a16:creationId xmlns:a16="http://schemas.microsoft.com/office/drawing/2014/main" id="{49664D38-1C03-BC26-C7B0-B8DAC48BE03C}"/>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6" name="Resim 5" descr="metin, yazı tipi, kağıt, mektup, harf içeren bir resim&#10;&#10;Açıklama otomatik olarak oluşturuldu">
            <a:extLst>
              <a:ext uri="{FF2B5EF4-FFF2-40B4-BE49-F238E27FC236}">
                <a16:creationId xmlns:a16="http://schemas.microsoft.com/office/drawing/2014/main" id="{E8D091A1-9BDA-47C1-2BA3-6028A2824A22}"/>
              </a:ext>
            </a:extLst>
          </p:cNvPr>
          <p:cNvPicPr>
            <a:picLocks noChangeAspect="1"/>
          </p:cNvPicPr>
          <p:nvPr/>
        </p:nvPicPr>
        <p:blipFill>
          <a:blip r:embed="rId2"/>
          <a:srcRect l="8736" t="2998" r="9741" b="3248"/>
          <a:stretch/>
        </p:blipFill>
        <p:spPr>
          <a:xfrm>
            <a:off x="916329" y="0"/>
            <a:ext cx="4835509" cy="6858000"/>
          </a:xfrm>
          <a:prstGeom prst="rect">
            <a:avLst/>
          </a:prstGeom>
        </p:spPr>
      </p:pic>
      <p:pic>
        <p:nvPicPr>
          <p:cNvPr id="8" name="Resim 7" descr="metin, mektup, harf, yazı tipi, ekran görüntüsü içeren bir resim&#10;&#10;Açıklama otomatik olarak oluşturuldu">
            <a:extLst>
              <a:ext uri="{FF2B5EF4-FFF2-40B4-BE49-F238E27FC236}">
                <a16:creationId xmlns:a16="http://schemas.microsoft.com/office/drawing/2014/main" id="{09A5D05A-AD00-B2AC-3C86-1CC56747400A}"/>
              </a:ext>
            </a:extLst>
          </p:cNvPr>
          <p:cNvPicPr>
            <a:picLocks noChangeAspect="1"/>
          </p:cNvPicPr>
          <p:nvPr/>
        </p:nvPicPr>
        <p:blipFill>
          <a:blip r:embed="rId3"/>
          <a:srcRect l="9685" t="4556" r="10249" b="3985"/>
          <a:stretch/>
        </p:blipFill>
        <p:spPr>
          <a:xfrm>
            <a:off x="6440163" y="70672"/>
            <a:ext cx="4697032" cy="6787328"/>
          </a:xfrm>
          <a:prstGeom prst="rect">
            <a:avLst/>
          </a:prstGeom>
        </p:spPr>
      </p:pic>
    </p:spTree>
    <p:extLst>
      <p:ext uri="{BB962C8B-B14F-4D97-AF65-F5344CB8AC3E}">
        <p14:creationId xmlns:p14="http://schemas.microsoft.com/office/powerpoint/2010/main" val="2197708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4E9F3BE-8C97-DE55-7C7B-7A6716A304DE}"/>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4EB2DD0-17BC-45FC-214A-EF8F9AC37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784B8D95-CA27-716A-8D5C-56A0D1FFB3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6" name="Isosceles Triangle 15">
            <a:extLst>
              <a:ext uri="{FF2B5EF4-FFF2-40B4-BE49-F238E27FC236}">
                <a16:creationId xmlns:a16="http://schemas.microsoft.com/office/drawing/2014/main" id="{51F567AB-0886-D90B-6912-89FE4CBC4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dirty="0"/>
          </a:p>
        </p:txBody>
      </p:sp>
      <p:sp>
        <p:nvSpPr>
          <p:cNvPr id="11" name="İçerik Yer Tutucusu 2">
            <a:extLst>
              <a:ext uri="{FF2B5EF4-FFF2-40B4-BE49-F238E27FC236}">
                <a16:creationId xmlns:a16="http://schemas.microsoft.com/office/drawing/2014/main" id="{0B4A783E-2DE3-FE66-47B3-83F97F354B9A}"/>
              </a:ext>
            </a:extLst>
          </p:cNvPr>
          <p:cNvSpPr txBox="1">
            <a:spLocks/>
          </p:cNvSpPr>
          <p:nvPr/>
        </p:nvSpPr>
        <p:spPr>
          <a:xfrm>
            <a:off x="375335" y="1440473"/>
            <a:ext cx="5691966" cy="51454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endParaRPr lang="tr-TR" sz="1400" b="1" dirty="0"/>
          </a:p>
        </p:txBody>
      </p:sp>
      <p:pic>
        <p:nvPicPr>
          <p:cNvPr id="6" name="Resim 5" descr="metin, ekran görüntüsü, mobil telefon, tasarım içeren bir resim&#10;&#10;Açıklama otomatik olarak oluşturuldu">
            <a:extLst>
              <a:ext uri="{FF2B5EF4-FFF2-40B4-BE49-F238E27FC236}">
                <a16:creationId xmlns:a16="http://schemas.microsoft.com/office/drawing/2014/main" id="{C15E6962-AA2B-357B-92DF-34E13354E7AB}"/>
              </a:ext>
            </a:extLst>
          </p:cNvPr>
          <p:cNvPicPr>
            <a:picLocks noChangeAspect="1"/>
          </p:cNvPicPr>
          <p:nvPr/>
        </p:nvPicPr>
        <p:blipFill>
          <a:blip r:embed="rId2"/>
          <a:srcRect l="9217" t="3968" r="10278" b="3968"/>
          <a:stretch/>
        </p:blipFill>
        <p:spPr>
          <a:xfrm>
            <a:off x="957943" y="0"/>
            <a:ext cx="4604613" cy="6764779"/>
          </a:xfrm>
          <a:prstGeom prst="rect">
            <a:avLst/>
          </a:prstGeom>
        </p:spPr>
      </p:pic>
      <p:pic>
        <p:nvPicPr>
          <p:cNvPr id="8" name="Resim 7" descr="metin, mektup, harf, ekran görüntüsü, yazı tipi içeren bir resim&#10;&#10;Açıklama otomatik olarak oluşturuldu">
            <a:extLst>
              <a:ext uri="{FF2B5EF4-FFF2-40B4-BE49-F238E27FC236}">
                <a16:creationId xmlns:a16="http://schemas.microsoft.com/office/drawing/2014/main" id="{47F7D818-165E-EF47-13E1-01C7FBC4B26E}"/>
              </a:ext>
            </a:extLst>
          </p:cNvPr>
          <p:cNvPicPr>
            <a:picLocks noChangeAspect="1"/>
          </p:cNvPicPr>
          <p:nvPr/>
        </p:nvPicPr>
        <p:blipFill>
          <a:blip r:embed="rId3"/>
          <a:srcRect l="9022" t="4349" r="7414" b="4296"/>
          <a:stretch/>
        </p:blipFill>
        <p:spPr>
          <a:xfrm>
            <a:off x="6442636" y="33934"/>
            <a:ext cx="4791421" cy="6761650"/>
          </a:xfrm>
          <a:prstGeom prst="rect">
            <a:avLst/>
          </a:prstGeom>
        </p:spPr>
      </p:pic>
    </p:spTree>
    <p:extLst>
      <p:ext uri="{BB962C8B-B14F-4D97-AF65-F5344CB8AC3E}">
        <p14:creationId xmlns:p14="http://schemas.microsoft.com/office/powerpoint/2010/main" val="2528995934"/>
      </p:ext>
    </p:extLst>
  </p:cSld>
  <p:clrMapOvr>
    <a:masterClrMapping/>
  </p:clrMapOvr>
</p:sld>
</file>

<file path=ppt/theme/theme1.xml><?xml version="1.0" encoding="utf-8"?>
<a:theme xmlns:a="http://schemas.openxmlformats.org/drawingml/2006/main" name="Yüzeyler">
  <a:themeElements>
    <a:clrScheme name="Yüzeyler">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Yüzeyler">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Yüzeyler">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1065</TotalTime>
  <Words>3214</Words>
  <Application>Microsoft Macintosh PowerPoint</Application>
  <PresentationFormat>Geniş ekran</PresentationFormat>
  <Paragraphs>381</Paragraphs>
  <Slides>34</Slides>
  <Notes>6</Notes>
  <HiddenSlides>0</HiddenSlides>
  <MMClips>0</MMClips>
  <ScaleCrop>false</ScaleCrop>
  <HeadingPairs>
    <vt:vector size="8" baseType="variant">
      <vt:variant>
        <vt:lpstr>Kullanılan Yazı Tipleri</vt:lpstr>
      </vt:variant>
      <vt:variant>
        <vt:i4>6</vt:i4>
      </vt:variant>
      <vt:variant>
        <vt:lpstr>Tema</vt:lpstr>
      </vt:variant>
      <vt:variant>
        <vt:i4>1</vt:i4>
      </vt:variant>
      <vt:variant>
        <vt:lpstr>Eklenmiş OLE Hizmet Programları</vt:lpstr>
      </vt:variant>
      <vt:variant>
        <vt:i4>1</vt:i4>
      </vt:variant>
      <vt:variant>
        <vt:lpstr>Slayt Başlıkları</vt:lpstr>
      </vt:variant>
      <vt:variant>
        <vt:i4>34</vt:i4>
      </vt:variant>
    </vt:vector>
  </HeadingPairs>
  <TitlesOfParts>
    <vt:vector size="42" baseType="lpstr">
      <vt:lpstr>Aptos</vt:lpstr>
      <vt:lpstr>Aptos Narrow</vt:lpstr>
      <vt:lpstr>Arial</vt:lpstr>
      <vt:lpstr>Open Sans</vt:lpstr>
      <vt:lpstr>Trebuchet MS</vt:lpstr>
      <vt:lpstr>Wingdings 3</vt:lpstr>
      <vt:lpstr>Yüzeyler</vt:lpstr>
      <vt:lpstr>Çalışma Sayfası</vt:lpstr>
      <vt:lpstr>TERM PROJECT  AI ASSISTED PM</vt:lpstr>
      <vt:lpstr>CONTENTS</vt:lpstr>
      <vt:lpstr>Introduction</vt:lpstr>
      <vt:lpstr>SRS Review and Corrections </vt:lpstr>
      <vt:lpstr>SRS Review and Corrections </vt:lpstr>
      <vt:lpstr>SRS Review and Corrections </vt:lpstr>
      <vt:lpstr>SRS Review and Corrections </vt:lpstr>
      <vt:lpstr>PowerPoint Sunusu</vt:lpstr>
      <vt:lpstr>PowerPoint Sunusu</vt:lpstr>
      <vt:lpstr>PowerPoint Sunusu</vt:lpstr>
      <vt:lpstr>UML Creation </vt:lpstr>
      <vt:lpstr>PowerPoint Sunusu</vt:lpstr>
      <vt:lpstr>UML Creation </vt:lpstr>
      <vt:lpstr>PowerPoint Sunusu</vt:lpstr>
      <vt:lpstr>UML Creation </vt:lpstr>
      <vt:lpstr>PowerPoint Sunusu</vt:lpstr>
      <vt:lpstr>UML Creation </vt:lpstr>
      <vt:lpstr>PowerPoint Sunusu</vt:lpstr>
      <vt:lpstr>Work Breakdown Structure WBS</vt:lpstr>
      <vt:lpstr>Work Breakdown Structure WBS</vt:lpstr>
      <vt:lpstr>Work Breakdown Structure WBS</vt:lpstr>
      <vt:lpstr>WBS – Final Result</vt:lpstr>
      <vt:lpstr>Task Dependencies</vt:lpstr>
      <vt:lpstr>Task Dependencies – Final Result</vt:lpstr>
      <vt:lpstr>Task Estimations</vt:lpstr>
      <vt:lpstr>Task Estimations</vt:lpstr>
      <vt:lpstr>Task Estimations  Final Result</vt:lpstr>
      <vt:lpstr>Gantt Chart Creation</vt:lpstr>
      <vt:lpstr>Gantt Chart Creation– Final Result</vt:lpstr>
      <vt:lpstr>Risk Identification</vt:lpstr>
      <vt:lpstr>Risk Identification – Final Result</vt:lpstr>
      <vt:lpstr>Conclusion</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duru karacan</dc:creator>
  <cp:lastModifiedBy>duru karacan</cp:lastModifiedBy>
  <cp:revision>7</cp:revision>
  <dcterms:created xsi:type="dcterms:W3CDTF">2024-12-22T19:34:08Z</dcterms:created>
  <dcterms:modified xsi:type="dcterms:W3CDTF">2024-12-24T11:38:35Z</dcterms:modified>
</cp:coreProperties>
</file>

<file path=docProps/thumbnail.jpeg>
</file>